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58" r:id="rId5"/>
    <p:sldId id="260" r:id="rId6"/>
    <p:sldId id="261" r:id="rId7"/>
    <p:sldId id="277" r:id="rId8"/>
    <p:sldId id="279"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81" r:id="rId23"/>
    <p:sldId id="275" r:id="rId24"/>
    <p:sldId id="276" r:id="rId25"/>
    <p:sldId id="280"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88" autoAdjust="0"/>
  </p:normalViewPr>
  <p:slideViewPr>
    <p:cSldViewPr snapToGrid="0">
      <p:cViewPr varScale="1">
        <p:scale>
          <a:sx n="94" d="100"/>
          <a:sy n="94" d="100"/>
        </p:scale>
        <p:origin x="12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EE140-2BEA-46A6-B096-BF5B6F5B18E0}"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83F10-A876-41B6-84F2-21AA68825A00}" type="slidenum">
              <a:rPr lang="en-US" smtClean="0"/>
              <a:t>‹#›</a:t>
            </a:fld>
            <a:endParaRPr lang="en-US"/>
          </a:p>
        </p:txBody>
      </p:sp>
    </p:spTree>
    <p:extLst>
      <p:ext uri="{BB962C8B-B14F-4D97-AF65-F5344CB8AC3E}">
        <p14:creationId xmlns:p14="http://schemas.microsoft.com/office/powerpoint/2010/main" val="322009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83F10-A876-41B6-84F2-21AA68825A00}" type="slidenum">
              <a:rPr lang="en-US" smtClean="0"/>
              <a:t>1</a:t>
            </a:fld>
            <a:endParaRPr lang="en-US"/>
          </a:p>
        </p:txBody>
      </p:sp>
    </p:spTree>
    <p:extLst>
      <p:ext uri="{BB962C8B-B14F-4D97-AF65-F5344CB8AC3E}">
        <p14:creationId xmlns:p14="http://schemas.microsoft.com/office/powerpoint/2010/main" val="379971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83F10-A876-41B6-84F2-21AA68825A00}" type="slidenum">
              <a:rPr lang="en-US" smtClean="0"/>
              <a:t>2</a:t>
            </a:fld>
            <a:endParaRPr lang="en-US"/>
          </a:p>
        </p:txBody>
      </p:sp>
    </p:spTree>
    <p:extLst>
      <p:ext uri="{BB962C8B-B14F-4D97-AF65-F5344CB8AC3E}">
        <p14:creationId xmlns:p14="http://schemas.microsoft.com/office/powerpoint/2010/main" val="125901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83F10-A876-41B6-84F2-21AA68825A00}" type="slidenum">
              <a:rPr lang="en-US" smtClean="0"/>
              <a:t>3</a:t>
            </a:fld>
            <a:endParaRPr lang="en-US"/>
          </a:p>
        </p:txBody>
      </p:sp>
    </p:spTree>
    <p:extLst>
      <p:ext uri="{BB962C8B-B14F-4D97-AF65-F5344CB8AC3E}">
        <p14:creationId xmlns:p14="http://schemas.microsoft.com/office/powerpoint/2010/main" val="330803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83F10-A876-41B6-84F2-21AA68825A00}" type="slidenum">
              <a:rPr lang="en-US" smtClean="0"/>
              <a:t>5</a:t>
            </a:fld>
            <a:endParaRPr lang="en-US"/>
          </a:p>
        </p:txBody>
      </p:sp>
    </p:spTree>
    <p:extLst>
      <p:ext uri="{BB962C8B-B14F-4D97-AF65-F5344CB8AC3E}">
        <p14:creationId xmlns:p14="http://schemas.microsoft.com/office/powerpoint/2010/main" val="169178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83F10-A876-41B6-84F2-21AA68825A00}" type="slidenum">
              <a:rPr lang="en-US" smtClean="0"/>
              <a:t>26</a:t>
            </a:fld>
            <a:endParaRPr lang="en-US"/>
          </a:p>
        </p:txBody>
      </p:sp>
    </p:spTree>
    <p:extLst>
      <p:ext uri="{BB962C8B-B14F-4D97-AF65-F5344CB8AC3E}">
        <p14:creationId xmlns:p14="http://schemas.microsoft.com/office/powerpoint/2010/main" val="393200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83F10-A876-41B6-84F2-21AA68825A00}" type="slidenum">
              <a:rPr lang="en-US" smtClean="0"/>
              <a:t>27</a:t>
            </a:fld>
            <a:endParaRPr lang="en-US"/>
          </a:p>
        </p:txBody>
      </p:sp>
    </p:spTree>
    <p:extLst>
      <p:ext uri="{BB962C8B-B14F-4D97-AF65-F5344CB8AC3E}">
        <p14:creationId xmlns:p14="http://schemas.microsoft.com/office/powerpoint/2010/main" val="188737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C488-1C13-4D1B-A7CA-17C7699EE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0206C8-69B0-44CC-8571-CAA4551F8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597C25-CD6E-44F6-81DB-D37A1585FB02}"/>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5" name="Footer Placeholder 4">
            <a:extLst>
              <a:ext uri="{FF2B5EF4-FFF2-40B4-BE49-F238E27FC236}">
                <a16:creationId xmlns:a16="http://schemas.microsoft.com/office/drawing/2014/main" id="{26BA5B1A-1345-434A-B4C4-2D75C5ABA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D428C-F87E-4536-8D71-BE5513C26E4D}"/>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298453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B5DB-F4FA-47CA-B638-26E020413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C96A5-1325-46D7-A7D3-774FAB99E8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D9942-F3A6-4116-B673-A62F291122A9}"/>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5" name="Footer Placeholder 4">
            <a:extLst>
              <a:ext uri="{FF2B5EF4-FFF2-40B4-BE49-F238E27FC236}">
                <a16:creationId xmlns:a16="http://schemas.microsoft.com/office/drawing/2014/main" id="{77CCA72D-E7CB-4F53-9C8B-FAE301873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CCA2B-E6BE-4D6B-A049-C513723242DC}"/>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336086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E06364-0C6D-4953-8B51-053B0342CB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4EA3AB-C5C2-446F-A344-960B47CA2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D58C8-9176-41C6-B38B-FFF4772E318C}"/>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5" name="Footer Placeholder 4">
            <a:extLst>
              <a:ext uri="{FF2B5EF4-FFF2-40B4-BE49-F238E27FC236}">
                <a16:creationId xmlns:a16="http://schemas.microsoft.com/office/drawing/2014/main" id="{FF48116E-A2AD-471B-9B0E-5E3B79331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F68A1-A33C-4F4D-AC72-4DBDDE856B2C}"/>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85000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DFAD-1375-4161-BAB0-EA16A1B07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36DE96-FF21-4E60-B297-D3C8796BE1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9F7FB-CF13-4C10-BFB1-7399ABF2C6F3}"/>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5" name="Footer Placeholder 4">
            <a:extLst>
              <a:ext uri="{FF2B5EF4-FFF2-40B4-BE49-F238E27FC236}">
                <a16:creationId xmlns:a16="http://schemas.microsoft.com/office/drawing/2014/main" id="{27044D65-B527-4422-86E8-6113842E3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AD5EA-526E-4F75-9C91-EA86ABE64C7B}"/>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351000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0400-B56A-4C52-8B39-6DBC4F994F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DD736F-082E-47A9-ADAB-76631A144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49CB63-FAEF-4027-BC60-BCE096E85F1D}"/>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5" name="Footer Placeholder 4">
            <a:extLst>
              <a:ext uri="{FF2B5EF4-FFF2-40B4-BE49-F238E27FC236}">
                <a16:creationId xmlns:a16="http://schemas.microsoft.com/office/drawing/2014/main" id="{93822DC8-D6EA-45E1-B918-043ED474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FCA1F-94A9-4FDF-8FB5-2C63C7CF4864}"/>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41362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EB36-37CF-42C6-8441-DE0C7BC990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6D95B-A827-47F0-AB55-0BFDF4E90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91F20-7319-46BA-A03D-1FC3001E36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6BBEAD-45EA-4681-9D0F-EADFB93EDB73}"/>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6" name="Footer Placeholder 5">
            <a:extLst>
              <a:ext uri="{FF2B5EF4-FFF2-40B4-BE49-F238E27FC236}">
                <a16:creationId xmlns:a16="http://schemas.microsoft.com/office/drawing/2014/main" id="{17255CB8-B460-4901-9AD7-7BBEE266CA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399E0-B96A-4068-972A-98F230FBF6F4}"/>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87074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A528-3D61-4CE7-BA7A-5C89640D42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5E5F6A-25EE-4A60-AE8E-EEC52EA2CE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3BA58-083C-4F3C-AABC-F24CA24D0E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5E1C61-8891-433D-9E63-4930D3374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FBBBC-A1A2-44AE-9B87-FA9E2397B3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094D4-D0F7-458E-AB6A-DDAB1CD07FF2}"/>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8" name="Footer Placeholder 7">
            <a:extLst>
              <a:ext uri="{FF2B5EF4-FFF2-40B4-BE49-F238E27FC236}">
                <a16:creationId xmlns:a16="http://schemas.microsoft.com/office/drawing/2014/main" id="{8260BBD7-163B-4E5F-BB64-3D645BA28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7BE818-64C0-4166-9B5A-18DEE6AFB0E7}"/>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280853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8320-3017-4703-B195-4AE2BA80C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A98946-0007-46C6-9EFE-00F98DF57ED9}"/>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4" name="Footer Placeholder 3">
            <a:extLst>
              <a:ext uri="{FF2B5EF4-FFF2-40B4-BE49-F238E27FC236}">
                <a16:creationId xmlns:a16="http://schemas.microsoft.com/office/drawing/2014/main" id="{5B6DA77B-B683-41E7-BD68-F8FF80792F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F083A3-12C5-4092-87AF-C8DC52990E0C}"/>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1201082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942F0-D8DE-4E03-8960-5D343A74FD0D}"/>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3" name="Footer Placeholder 2">
            <a:extLst>
              <a:ext uri="{FF2B5EF4-FFF2-40B4-BE49-F238E27FC236}">
                <a16:creationId xmlns:a16="http://schemas.microsoft.com/office/drawing/2014/main" id="{2DC82B0F-2ACA-4AA1-8F31-A99699E308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3CB50C-0BCB-439F-8DC2-AEC8EB162E37}"/>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126175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7680-7BFA-450A-AFBC-DA1C9F7856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C3F390-A315-4009-A267-94DB2A6D0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80A7D-D200-4AD1-8624-600C79B91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6546A-BAD9-450B-A3FA-5272AF0A77CB}"/>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6" name="Footer Placeholder 5">
            <a:extLst>
              <a:ext uri="{FF2B5EF4-FFF2-40B4-BE49-F238E27FC236}">
                <a16:creationId xmlns:a16="http://schemas.microsoft.com/office/drawing/2014/main" id="{C8575B8D-A473-49DA-A624-EB0D85465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00C46-C40E-4F27-B896-010F7D7077E6}"/>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388244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AB66-6EBF-48A8-94FD-49F6787B1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C563E1-8168-4F4B-82AA-BCC2B6CF5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C42472-CEC9-4A65-B346-D9C4EADED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4B297-96E1-4BE3-B11D-5D5805773602}"/>
              </a:ext>
            </a:extLst>
          </p:cNvPr>
          <p:cNvSpPr>
            <a:spLocks noGrp="1"/>
          </p:cNvSpPr>
          <p:nvPr>
            <p:ph type="dt" sz="half" idx="10"/>
          </p:nvPr>
        </p:nvSpPr>
        <p:spPr/>
        <p:txBody>
          <a:bodyPr/>
          <a:lstStyle/>
          <a:p>
            <a:fld id="{1DC99AE5-7F4F-40F8-AD9D-C5F9CFD4166B}" type="datetimeFigureOut">
              <a:rPr lang="en-US" smtClean="0"/>
              <a:t>11/20/2023</a:t>
            </a:fld>
            <a:endParaRPr lang="en-US"/>
          </a:p>
        </p:txBody>
      </p:sp>
      <p:sp>
        <p:nvSpPr>
          <p:cNvPr id="6" name="Footer Placeholder 5">
            <a:extLst>
              <a:ext uri="{FF2B5EF4-FFF2-40B4-BE49-F238E27FC236}">
                <a16:creationId xmlns:a16="http://schemas.microsoft.com/office/drawing/2014/main" id="{7A6BAEC8-4B34-4832-898C-D5BE6C0C7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25337-C994-434D-B03E-C2936B337511}"/>
              </a:ext>
            </a:extLst>
          </p:cNvPr>
          <p:cNvSpPr>
            <a:spLocks noGrp="1"/>
          </p:cNvSpPr>
          <p:nvPr>
            <p:ph type="sldNum" sz="quarter" idx="12"/>
          </p:nvPr>
        </p:nvSpPr>
        <p:spPr/>
        <p:txBody>
          <a:bodyPr/>
          <a:lstStyle/>
          <a:p>
            <a:fld id="{A9A3D39C-F436-4518-9537-C17E4462FC64}" type="slidenum">
              <a:rPr lang="en-US" smtClean="0"/>
              <a:t>‹#›</a:t>
            </a:fld>
            <a:endParaRPr lang="en-US"/>
          </a:p>
        </p:txBody>
      </p:sp>
    </p:spTree>
    <p:extLst>
      <p:ext uri="{BB962C8B-B14F-4D97-AF65-F5344CB8AC3E}">
        <p14:creationId xmlns:p14="http://schemas.microsoft.com/office/powerpoint/2010/main" val="248515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73C199-6372-4DBB-AE0A-83D6D8BF0A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F9F5E2-3888-4244-9EB1-3433A2ABE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9739F-7870-428E-ACFF-AD6502F10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99AE5-7F4F-40F8-AD9D-C5F9CFD4166B}" type="datetimeFigureOut">
              <a:rPr lang="en-US" smtClean="0"/>
              <a:t>11/20/2023</a:t>
            </a:fld>
            <a:endParaRPr lang="en-US"/>
          </a:p>
        </p:txBody>
      </p:sp>
      <p:sp>
        <p:nvSpPr>
          <p:cNvPr id="5" name="Footer Placeholder 4">
            <a:extLst>
              <a:ext uri="{FF2B5EF4-FFF2-40B4-BE49-F238E27FC236}">
                <a16:creationId xmlns:a16="http://schemas.microsoft.com/office/drawing/2014/main" id="{1844C1C8-8857-4081-9B59-7F819D5472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4193DA-2DAA-41EB-AD8E-26864EF45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3D39C-F436-4518-9537-C17E4462FC64}" type="slidenum">
              <a:rPr lang="en-US" smtClean="0"/>
              <a:t>‹#›</a:t>
            </a:fld>
            <a:endParaRPr lang="en-US"/>
          </a:p>
        </p:txBody>
      </p:sp>
    </p:spTree>
    <p:extLst>
      <p:ext uri="{BB962C8B-B14F-4D97-AF65-F5344CB8AC3E}">
        <p14:creationId xmlns:p14="http://schemas.microsoft.com/office/powerpoint/2010/main" val="786033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hyperlink" Target="http://www.ncc.edu/"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stefcarol7@aol.com" TargetMode="External"/><Relationship Id="rId5" Type="http://schemas.openxmlformats.org/officeDocument/2006/relationships/hyperlink" Target="http://www.myafaonline.org/"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stefcarol7@aol.com" TargetMode="External"/><Relationship Id="rId5" Type="http://schemas.openxmlformats.org/officeDocument/2006/relationships/hyperlink" Target="http://www.myafaonline.org/" TargetMode="External"/><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8" Type="http://schemas.openxmlformats.org/officeDocument/2006/relationships/hyperlink" Target="mailto:rosemarie.tavitian@ncc.edu" TargetMode="External"/><Relationship Id="rId13" Type="http://schemas.openxmlformats.org/officeDocument/2006/relationships/hyperlink" Target="mailto:professorrnf@optonline.net" TargetMode="External"/><Relationship Id="rId3" Type="http://schemas.openxmlformats.org/officeDocument/2006/relationships/slideLayout" Target="../slideLayouts/slideLayout2.xml"/><Relationship Id="rId7" Type="http://schemas.openxmlformats.org/officeDocument/2006/relationships/hyperlink" Target="mailto:Barbara.gregorio@ncc.edu" TargetMode="External"/><Relationship Id="rId12" Type="http://schemas.openxmlformats.org/officeDocument/2006/relationships/hyperlink" Target="mailto:chrisenrightafa@gmail.com" TargetMode="External"/><Relationship Id="rId17" Type="http://schemas.openxmlformats.org/officeDocument/2006/relationships/image" Target="../media/image1.png"/><Relationship Id="rId2" Type="http://schemas.openxmlformats.org/officeDocument/2006/relationships/audio" Target="../media/media27.m4a"/><Relationship Id="rId16" Type="http://schemas.openxmlformats.org/officeDocument/2006/relationships/hyperlink" Target="mailto:ethel.weeks@ncc.edu" TargetMode="External"/><Relationship Id="rId1" Type="http://schemas.microsoft.com/office/2007/relationships/media" Target="../media/media27.m4a"/><Relationship Id="rId6" Type="http://schemas.openxmlformats.org/officeDocument/2006/relationships/hyperlink" Target="mailto:scott.stark@ncc.edu" TargetMode="External"/><Relationship Id="rId11" Type="http://schemas.openxmlformats.org/officeDocument/2006/relationships/hyperlink" Target="mailto:Kenneth.bellafiore@ncc.edu" TargetMode="External"/><Relationship Id="rId5" Type="http://schemas.openxmlformats.org/officeDocument/2006/relationships/hyperlink" Target="mailto:stefcarol7@aol.com" TargetMode="External"/><Relationship Id="rId15" Type="http://schemas.openxmlformats.org/officeDocument/2006/relationships/hyperlink" Target="mailto:garry.ouellette@ncc.edu" TargetMode="External"/><Relationship Id="rId10" Type="http://schemas.openxmlformats.org/officeDocument/2006/relationships/hyperlink" Target="mailto:Richard.beck@ncc.edu" TargetMode="External"/><Relationship Id="rId4" Type="http://schemas.openxmlformats.org/officeDocument/2006/relationships/notesSlide" Target="../notesSlides/notesSlide6.xml"/><Relationship Id="rId9" Type="http://schemas.openxmlformats.org/officeDocument/2006/relationships/hyperlink" Target="mailto:admin@myafaonline.org" TargetMode="External"/><Relationship Id="rId14" Type="http://schemas.openxmlformats.org/officeDocument/2006/relationships/hyperlink" Target="mailto:paul.guadagnino@gmail.co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rosemarie.tavitian@ncc.edu" TargetMode="External"/><Relationship Id="rId13" Type="http://schemas.openxmlformats.org/officeDocument/2006/relationships/hyperlink" Target="mailto:professorrnf@optonline.net" TargetMode="External"/><Relationship Id="rId3" Type="http://schemas.openxmlformats.org/officeDocument/2006/relationships/slideLayout" Target="../slideLayouts/slideLayout2.xml"/><Relationship Id="rId7" Type="http://schemas.openxmlformats.org/officeDocument/2006/relationships/hyperlink" Target="mailto:Barbara.gregorio@ncc.edu" TargetMode="External"/><Relationship Id="rId12" Type="http://schemas.openxmlformats.org/officeDocument/2006/relationships/hyperlink" Target="mailto:chrisenrightafa@gmail.com" TargetMode="External"/><Relationship Id="rId17" Type="http://schemas.openxmlformats.org/officeDocument/2006/relationships/image" Target="../media/image1.png"/><Relationship Id="rId2" Type="http://schemas.openxmlformats.org/officeDocument/2006/relationships/audio" Target="../media/media3.m4a"/><Relationship Id="rId16" Type="http://schemas.openxmlformats.org/officeDocument/2006/relationships/hyperlink" Target="mailto:ethel.weeks@ncc.edu" TargetMode="External"/><Relationship Id="rId1" Type="http://schemas.microsoft.com/office/2007/relationships/media" Target="../media/media3.m4a"/><Relationship Id="rId6" Type="http://schemas.openxmlformats.org/officeDocument/2006/relationships/hyperlink" Target="mailto:scott.stark@ncc.edu" TargetMode="External"/><Relationship Id="rId11" Type="http://schemas.openxmlformats.org/officeDocument/2006/relationships/hyperlink" Target="mailto:Kenneth.bellafiore@ncc.edu" TargetMode="External"/><Relationship Id="rId5" Type="http://schemas.openxmlformats.org/officeDocument/2006/relationships/hyperlink" Target="mailto:stefcarol7@aol.com" TargetMode="External"/><Relationship Id="rId15" Type="http://schemas.openxmlformats.org/officeDocument/2006/relationships/hyperlink" Target="mailto:garry.ouellette@ncc.edu" TargetMode="External"/><Relationship Id="rId10" Type="http://schemas.openxmlformats.org/officeDocument/2006/relationships/hyperlink" Target="mailto:Richard.beck@ncc.edu" TargetMode="External"/><Relationship Id="rId4" Type="http://schemas.openxmlformats.org/officeDocument/2006/relationships/notesSlide" Target="../notesSlides/notesSlide3.xml"/><Relationship Id="rId9" Type="http://schemas.openxmlformats.org/officeDocument/2006/relationships/hyperlink" Target="mailto:admin@myafaonline.org" TargetMode="External"/><Relationship Id="rId14" Type="http://schemas.openxmlformats.org/officeDocument/2006/relationships/hyperlink" Target="mailto:paul.guadagnino@gmail.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hyperlink" Target="mailto:admin@myafaonline.or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C8D8-2F65-4CF8-82DD-F54E8F877068}"/>
              </a:ext>
            </a:extLst>
          </p:cNvPr>
          <p:cNvSpPr>
            <a:spLocks noGrp="1"/>
          </p:cNvSpPr>
          <p:nvPr>
            <p:ph type="ctrTitle"/>
          </p:nvPr>
        </p:nvSpPr>
        <p:spPr/>
        <p:txBody>
          <a:bodyPr/>
          <a:lstStyle/>
          <a:p>
            <a:r>
              <a:rPr lang="en-US" b="1" dirty="0"/>
              <a:t>AFA New Member Orientation</a:t>
            </a:r>
          </a:p>
        </p:txBody>
      </p:sp>
      <p:sp>
        <p:nvSpPr>
          <p:cNvPr id="3" name="Subtitle 2">
            <a:extLst>
              <a:ext uri="{FF2B5EF4-FFF2-40B4-BE49-F238E27FC236}">
                <a16:creationId xmlns:a16="http://schemas.microsoft.com/office/drawing/2014/main" id="{E9538DD3-E896-4A2A-A208-D8507A088A4C}"/>
              </a:ext>
            </a:extLst>
          </p:cNvPr>
          <p:cNvSpPr>
            <a:spLocks noGrp="1"/>
          </p:cNvSpPr>
          <p:nvPr>
            <p:ph type="subTitle" idx="1"/>
          </p:nvPr>
        </p:nvSpPr>
        <p:spPr/>
        <p:txBody>
          <a:bodyPr/>
          <a:lstStyle/>
          <a:p>
            <a:endParaRPr lang="en-US" dirty="0"/>
          </a:p>
          <a:p>
            <a:endParaRPr lang="en-US" dirty="0"/>
          </a:p>
        </p:txBody>
      </p:sp>
      <p:pic>
        <p:nvPicPr>
          <p:cNvPr id="16" name="Audio 15">
            <a:hlinkClick r:id="" action="ppaction://media"/>
            <a:extLst>
              <a:ext uri="{FF2B5EF4-FFF2-40B4-BE49-F238E27FC236}">
                <a16:creationId xmlns:a16="http://schemas.microsoft.com/office/drawing/2014/main" id="{7EE45964-58D2-4CC5-91B9-E381231EE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1153960"/>
      </p:ext>
    </p:extLst>
  </p:cSld>
  <p:clrMapOvr>
    <a:masterClrMapping/>
  </p:clrMapOvr>
  <mc:AlternateContent xmlns:mc="http://schemas.openxmlformats.org/markup-compatibility/2006" xmlns:p14="http://schemas.microsoft.com/office/powerpoint/2010/main">
    <mc:Choice Requires="p14">
      <p:transition spd="slow" p14:dur="2000" advTm="25365"/>
    </mc:Choice>
    <mc:Fallback xmlns="">
      <p:transition spd="slow" advTm="2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A755-7ED1-4630-A12B-9E5E9ABEC154}"/>
              </a:ext>
            </a:extLst>
          </p:cNvPr>
          <p:cNvSpPr>
            <a:spLocks noGrp="1"/>
          </p:cNvSpPr>
          <p:nvPr>
            <p:ph type="title"/>
          </p:nvPr>
        </p:nvSpPr>
        <p:spPr>
          <a:xfrm>
            <a:off x="838200" y="184485"/>
            <a:ext cx="10515600" cy="1325563"/>
          </a:xfrm>
        </p:spPr>
        <p:txBody>
          <a:bodyPr/>
          <a:lstStyle/>
          <a:p>
            <a:pPr algn="ctr"/>
            <a:r>
              <a:rPr lang="en-US" b="1" u="sng" dirty="0"/>
              <a:t>UNION DUES</a:t>
            </a:r>
          </a:p>
        </p:txBody>
      </p:sp>
      <p:sp>
        <p:nvSpPr>
          <p:cNvPr id="3" name="Content Placeholder 2">
            <a:extLst>
              <a:ext uri="{FF2B5EF4-FFF2-40B4-BE49-F238E27FC236}">
                <a16:creationId xmlns:a16="http://schemas.microsoft.com/office/drawing/2014/main" id="{6D65DB88-2F12-4793-8AB0-76299D1D730B}"/>
              </a:ext>
            </a:extLst>
          </p:cNvPr>
          <p:cNvSpPr>
            <a:spLocks noGrp="1"/>
          </p:cNvSpPr>
          <p:nvPr>
            <p:ph idx="1"/>
          </p:nvPr>
        </p:nvSpPr>
        <p:spPr>
          <a:xfrm>
            <a:off x="838200" y="1347536"/>
            <a:ext cx="10515600" cy="5325979"/>
          </a:xfrm>
        </p:spPr>
        <p:txBody>
          <a:bodyPr>
            <a:normAutofit lnSpcReduction="10000"/>
          </a:bodyPr>
          <a:lstStyle/>
          <a:p>
            <a:pPr marL="0" marR="0">
              <a:lnSpc>
                <a:spcPct val="107000"/>
              </a:lnSpc>
              <a:spcBef>
                <a:spcPts val="0"/>
              </a:spcBef>
              <a:spcAft>
                <a:spcPts val="800"/>
              </a:spcAft>
            </a:pPr>
            <a:r>
              <a:rPr lang="en-US" sz="3200" dirty="0">
                <a:latin typeface="Arial" panose="020B0604020202020204" pitchFamily="34" charset="0"/>
                <a:ea typeface="Calibri" panose="020F0502020204030204" pitchFamily="34" charset="0"/>
                <a:cs typeface="Times New Roman" panose="02020603050405020304" pitchFamily="18" charset="0"/>
              </a:rPr>
              <a:t>The amount owed per semester will be divided equally between each bi-weekly paycheck received during the semester (typically 7 checks).  For summer and </a:t>
            </a:r>
            <a:r>
              <a:rPr lang="en-US" sz="3200" dirty="0" err="1">
                <a:latin typeface="Arial" panose="020B0604020202020204" pitchFamily="34" charset="0"/>
                <a:ea typeface="Calibri" panose="020F0502020204030204" pitchFamily="34" charset="0"/>
                <a:cs typeface="Times New Roman" panose="02020603050405020304" pitchFamily="18" charset="0"/>
              </a:rPr>
              <a:t>winterim</a:t>
            </a:r>
            <a:r>
              <a:rPr lang="en-US" sz="3200" dirty="0">
                <a:latin typeface="Arial" panose="020B0604020202020204" pitchFamily="34" charset="0"/>
                <a:ea typeface="Calibri" panose="020F0502020204030204" pitchFamily="34" charset="0"/>
                <a:cs typeface="Times New Roman" panose="02020603050405020304" pitchFamily="18" charset="0"/>
              </a:rPr>
              <a:t> sessions, only one paycheck will be issued at the end of the semester, at which time the total dues owed for the semester will be deducted.  </a:t>
            </a:r>
          </a:p>
          <a:p>
            <a:pPr marL="0" marR="0">
              <a:lnSpc>
                <a:spcPct val="107000"/>
              </a:lnSpc>
              <a:spcBef>
                <a:spcPts val="0"/>
              </a:spcBef>
              <a:spcAft>
                <a:spcPts val="800"/>
              </a:spcAft>
            </a:pPr>
            <a:r>
              <a:rPr lang="en-US" sz="3200" b="1" dirty="0">
                <a:latin typeface="Arial" panose="020B0604020202020204" pitchFamily="34" charset="0"/>
                <a:ea typeface="Calibri" panose="020F0502020204030204" pitchFamily="34" charset="0"/>
                <a:cs typeface="Times New Roman" panose="02020603050405020304" pitchFamily="18" charset="0"/>
              </a:rPr>
              <a:t>Dues are collected for a maximum of three semesters per academic year.  </a:t>
            </a:r>
            <a:r>
              <a:rPr lang="en-US" sz="3200" dirty="0">
                <a:latin typeface="Arial" panose="020B0604020202020204" pitchFamily="34" charset="0"/>
                <a:ea typeface="Calibri" panose="020F0502020204030204" pitchFamily="34" charset="0"/>
                <a:cs typeface="Times New Roman" panose="02020603050405020304" pitchFamily="18" charset="0"/>
              </a:rPr>
              <a:t>Fall, </a:t>
            </a:r>
            <a:r>
              <a:rPr lang="en-US" sz="3200" dirty="0" err="1">
                <a:latin typeface="Arial" panose="020B0604020202020204" pitchFamily="34" charset="0"/>
                <a:ea typeface="Calibri" panose="020F0502020204030204" pitchFamily="34" charset="0"/>
                <a:cs typeface="Times New Roman" panose="02020603050405020304" pitchFamily="18" charset="0"/>
              </a:rPr>
              <a:t>Winterim</a:t>
            </a:r>
            <a:r>
              <a:rPr lang="en-US" sz="3200" dirty="0">
                <a:latin typeface="Arial" panose="020B0604020202020204" pitchFamily="34" charset="0"/>
                <a:ea typeface="Calibri" panose="020F0502020204030204" pitchFamily="34" charset="0"/>
                <a:cs typeface="Times New Roman" panose="02020603050405020304" pitchFamily="18" charset="0"/>
              </a:rPr>
              <a:t>, Spring, Summer 1, Summer 2, and Summer 3 are considered individual/separate semesters.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Audio 4">
            <a:hlinkClick r:id="" action="ppaction://media"/>
            <a:extLst>
              <a:ext uri="{FF2B5EF4-FFF2-40B4-BE49-F238E27FC236}">
                <a16:creationId xmlns:a16="http://schemas.microsoft.com/office/drawing/2014/main" id="{9A36FB52-96BF-4848-88E0-F5A25637B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500878"/>
      </p:ext>
    </p:extLst>
  </p:cSld>
  <p:clrMapOvr>
    <a:masterClrMapping/>
  </p:clrMapOvr>
  <mc:AlternateContent xmlns:mc="http://schemas.openxmlformats.org/markup-compatibility/2006" xmlns:p14="http://schemas.microsoft.com/office/powerpoint/2010/main">
    <mc:Choice Requires="p14">
      <p:transition spd="slow" p14:dur="2000" advTm="66577"/>
    </mc:Choice>
    <mc:Fallback xmlns="">
      <p:transition spd="slow" advTm="6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E602-0C42-4755-9A17-01BD08BEB8D4}"/>
              </a:ext>
            </a:extLst>
          </p:cNvPr>
          <p:cNvSpPr>
            <a:spLocks noGrp="1"/>
          </p:cNvSpPr>
          <p:nvPr>
            <p:ph type="title"/>
          </p:nvPr>
        </p:nvSpPr>
        <p:spPr>
          <a:xfrm>
            <a:off x="838200" y="252830"/>
            <a:ext cx="10515600" cy="1325563"/>
          </a:xfrm>
        </p:spPr>
        <p:txBody>
          <a:bodyPr/>
          <a:lstStyle/>
          <a:p>
            <a:pPr algn="ctr"/>
            <a:r>
              <a:rPr lang="en-US" b="1" u="sng" dirty="0"/>
              <a:t>ABSENCE/LEAVE ENTITLEMENT</a:t>
            </a:r>
          </a:p>
        </p:txBody>
      </p:sp>
      <p:sp>
        <p:nvSpPr>
          <p:cNvPr id="3" name="Content Placeholder 2">
            <a:extLst>
              <a:ext uri="{FF2B5EF4-FFF2-40B4-BE49-F238E27FC236}">
                <a16:creationId xmlns:a16="http://schemas.microsoft.com/office/drawing/2014/main" id="{89547439-AAA1-4968-B666-073CDEBA3233}"/>
              </a:ext>
            </a:extLst>
          </p:cNvPr>
          <p:cNvSpPr>
            <a:spLocks noGrp="1"/>
          </p:cNvSpPr>
          <p:nvPr>
            <p:ph idx="1"/>
          </p:nvPr>
        </p:nvSpPr>
        <p:spPr>
          <a:xfrm>
            <a:off x="838200" y="1263149"/>
            <a:ext cx="10515600" cy="5342021"/>
          </a:xfrm>
        </p:spPr>
        <p:txBody>
          <a:bodyPr>
            <a:normAutofit/>
          </a:bodyPr>
          <a:lstStyle/>
          <a:p>
            <a:r>
              <a:rPr lang="en-US" dirty="0"/>
              <a:t>Check with your Department Chair on the proper procedures to be followed should it be necessary for you to cancel a class or arrange coverage.  </a:t>
            </a:r>
          </a:p>
          <a:p>
            <a:r>
              <a:rPr lang="en-US" dirty="0"/>
              <a:t>In accordance with the AFA Contract, adjunct faculty members are entitled to up to five (5) of absence per academic year for sick leave, personal leave, or professional purposes, to be earned as follows – </a:t>
            </a:r>
            <a:r>
              <a:rPr lang="en-US" b="1" dirty="0"/>
              <a:t>two (2) days earned for the first semester worked in an academic year, two (2) days earned for the second semester worked in an academic year, and one (1) day earned for the third semester worked in an academic year.</a:t>
            </a:r>
          </a:p>
          <a:p>
            <a:r>
              <a:rPr lang="en-US" dirty="0"/>
              <a:t>This leave time may be accumulated to </a:t>
            </a:r>
            <a:r>
              <a:rPr lang="en-US" b="1" dirty="0"/>
              <a:t>a total </a:t>
            </a:r>
            <a:r>
              <a:rPr lang="en-US" b="1"/>
              <a:t>of forty-five (45) </a:t>
            </a:r>
            <a:r>
              <a:rPr lang="en-US" b="1" dirty="0"/>
              <a:t>days</a:t>
            </a:r>
            <a:r>
              <a:rPr lang="en-US" dirty="0"/>
              <a:t>.  You can look up your accumulated days be entering the NCC Portal and clicking on the “Time and Leave” link.</a:t>
            </a:r>
          </a:p>
        </p:txBody>
      </p:sp>
      <p:pic>
        <p:nvPicPr>
          <p:cNvPr id="4" name="Audio 3">
            <a:hlinkClick r:id="" action="ppaction://media"/>
            <a:extLst>
              <a:ext uri="{FF2B5EF4-FFF2-40B4-BE49-F238E27FC236}">
                <a16:creationId xmlns:a16="http://schemas.microsoft.com/office/drawing/2014/main" id="{EA13C5F6-82CA-42D3-A8B4-01815847F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3571874"/>
      </p:ext>
    </p:extLst>
  </p:cSld>
  <p:clrMapOvr>
    <a:masterClrMapping/>
  </p:clrMapOvr>
  <mc:AlternateContent xmlns:mc="http://schemas.openxmlformats.org/markup-compatibility/2006" xmlns:p14="http://schemas.microsoft.com/office/powerpoint/2010/main">
    <mc:Choice Requires="p14">
      <p:transition spd="slow" p14:dur="2000" advTm="111365"/>
    </mc:Choice>
    <mc:Fallback xmlns="">
      <p:transition spd="slow" advTm="11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7FA4-F6B4-4A24-9791-350A60C8EA9E}"/>
              </a:ext>
            </a:extLst>
          </p:cNvPr>
          <p:cNvSpPr>
            <a:spLocks noGrp="1"/>
          </p:cNvSpPr>
          <p:nvPr>
            <p:ph type="title"/>
          </p:nvPr>
        </p:nvSpPr>
        <p:spPr/>
        <p:txBody>
          <a:bodyPr/>
          <a:lstStyle/>
          <a:p>
            <a:pPr algn="ctr"/>
            <a:r>
              <a:rPr lang="en-US" b="1" u="sng" dirty="0"/>
              <a:t>SNOW DAYS/EMERGENCY DAYS</a:t>
            </a:r>
          </a:p>
        </p:txBody>
      </p:sp>
      <p:sp>
        <p:nvSpPr>
          <p:cNvPr id="3" name="Content Placeholder 2">
            <a:extLst>
              <a:ext uri="{FF2B5EF4-FFF2-40B4-BE49-F238E27FC236}">
                <a16:creationId xmlns:a16="http://schemas.microsoft.com/office/drawing/2014/main" id="{D2C761D1-C1F5-4047-8FD0-9AE747B7710D}"/>
              </a:ext>
            </a:extLst>
          </p:cNvPr>
          <p:cNvSpPr>
            <a:spLocks noGrp="1"/>
          </p:cNvSpPr>
          <p:nvPr>
            <p:ph idx="1"/>
          </p:nvPr>
        </p:nvSpPr>
        <p:spPr/>
        <p:txBody>
          <a:bodyPr>
            <a:normAutofit/>
          </a:bodyPr>
          <a:lstStyle/>
          <a:p>
            <a:r>
              <a:rPr lang="en-US" sz="3200" dirty="0"/>
              <a:t>In the event the College President cancels classes or declares an emergency for weather or other reason, adjunct teaching faculty will not be required to report to work and will not be required to charge a leave day.  Adjunct non-classroom faculty and music tutors in the AFA bargaining unit will receive up to five (5) additional leave days to be used in such an event.</a:t>
            </a:r>
          </a:p>
          <a:p>
            <a:r>
              <a:rPr lang="en-US" sz="3200" dirty="0"/>
              <a:t>Refer to the College website at </a:t>
            </a:r>
            <a:r>
              <a:rPr lang="en-US" sz="3200" dirty="0">
                <a:hlinkClick r:id="rId4"/>
              </a:rPr>
              <a:t>www.ncc.edu</a:t>
            </a:r>
            <a:r>
              <a:rPr lang="en-US" sz="3200" dirty="0"/>
              <a:t> for up to date information regarding closures.</a:t>
            </a:r>
          </a:p>
        </p:txBody>
      </p:sp>
      <p:pic>
        <p:nvPicPr>
          <p:cNvPr id="7" name="Audio 6">
            <a:hlinkClick r:id="" action="ppaction://media"/>
            <a:extLst>
              <a:ext uri="{FF2B5EF4-FFF2-40B4-BE49-F238E27FC236}">
                <a16:creationId xmlns:a16="http://schemas.microsoft.com/office/drawing/2014/main" id="{23F4EFFF-EF37-4DE6-9AB4-D9D754F1E0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7307083"/>
      </p:ext>
    </p:extLst>
  </p:cSld>
  <p:clrMapOvr>
    <a:masterClrMapping/>
  </p:clrMapOvr>
  <mc:AlternateContent xmlns:mc="http://schemas.openxmlformats.org/markup-compatibility/2006" xmlns:p14="http://schemas.microsoft.com/office/powerpoint/2010/main">
    <mc:Choice Requires="p14">
      <p:transition spd="slow" p14:dur="2000" advTm="58019"/>
    </mc:Choice>
    <mc:Fallback xmlns="">
      <p:transition spd="slow" advTm="58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4AC6-2E64-4CBE-861F-35FD4DB3736C}"/>
              </a:ext>
            </a:extLst>
          </p:cNvPr>
          <p:cNvSpPr>
            <a:spLocks noGrp="1"/>
          </p:cNvSpPr>
          <p:nvPr>
            <p:ph type="title"/>
          </p:nvPr>
        </p:nvSpPr>
        <p:spPr/>
        <p:txBody>
          <a:bodyPr/>
          <a:lstStyle/>
          <a:p>
            <a:pPr algn="ctr"/>
            <a:r>
              <a:rPr lang="en-US" b="1" u="sng" dirty="0"/>
              <a:t>PENSION</a:t>
            </a:r>
          </a:p>
        </p:txBody>
      </p:sp>
      <p:sp>
        <p:nvSpPr>
          <p:cNvPr id="3" name="Content Placeholder 2">
            <a:extLst>
              <a:ext uri="{FF2B5EF4-FFF2-40B4-BE49-F238E27FC236}">
                <a16:creationId xmlns:a16="http://schemas.microsoft.com/office/drawing/2014/main" id="{E1C07371-5D4A-4D5E-B3A1-53126BE67BF7}"/>
              </a:ext>
            </a:extLst>
          </p:cNvPr>
          <p:cNvSpPr>
            <a:spLocks noGrp="1"/>
          </p:cNvSpPr>
          <p:nvPr>
            <p:ph idx="1"/>
          </p:nvPr>
        </p:nvSpPr>
        <p:spPr/>
        <p:txBody>
          <a:bodyPr>
            <a:normAutofit/>
          </a:bodyPr>
          <a:lstStyle/>
          <a:p>
            <a:r>
              <a:rPr lang="en-US" sz="3600" dirty="0"/>
              <a:t>During the hiring process you should have received a document entitled “</a:t>
            </a:r>
            <a:r>
              <a:rPr lang="en-US" sz="3600" i="1" dirty="0"/>
              <a:t>Notification of Rights Regarding Retirement System Membership for Part Time Employees</a:t>
            </a:r>
            <a:r>
              <a:rPr lang="en-US" sz="3600" dirty="0"/>
              <a:t>”.  If you did not receive this document, please contact Human Resources at 516-572-7759.  </a:t>
            </a:r>
          </a:p>
        </p:txBody>
      </p:sp>
      <p:pic>
        <p:nvPicPr>
          <p:cNvPr id="5" name="Audio 4">
            <a:hlinkClick r:id="" action="ppaction://media"/>
            <a:extLst>
              <a:ext uri="{FF2B5EF4-FFF2-40B4-BE49-F238E27FC236}">
                <a16:creationId xmlns:a16="http://schemas.microsoft.com/office/drawing/2014/main" id="{DBEF6D00-16CE-4DBB-BF43-D27D28DBC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943028"/>
      </p:ext>
    </p:extLst>
  </p:cSld>
  <p:clrMapOvr>
    <a:masterClrMapping/>
  </p:clrMapOvr>
  <mc:AlternateContent xmlns:mc="http://schemas.openxmlformats.org/markup-compatibility/2006" xmlns:p14="http://schemas.microsoft.com/office/powerpoint/2010/main">
    <mc:Choice Requires="p14">
      <p:transition spd="slow" p14:dur="2000" advTm="23847"/>
    </mc:Choice>
    <mc:Fallback xmlns="">
      <p:transition spd="slow" advTm="2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4AC6-2E64-4CBE-861F-35FD4DB3736C}"/>
              </a:ext>
            </a:extLst>
          </p:cNvPr>
          <p:cNvSpPr>
            <a:spLocks noGrp="1"/>
          </p:cNvSpPr>
          <p:nvPr>
            <p:ph type="title"/>
          </p:nvPr>
        </p:nvSpPr>
        <p:spPr>
          <a:xfrm>
            <a:off x="368969" y="365125"/>
            <a:ext cx="11373852" cy="1325563"/>
          </a:xfrm>
        </p:spPr>
        <p:txBody>
          <a:bodyPr/>
          <a:lstStyle/>
          <a:p>
            <a:pPr algn="ctr"/>
            <a:r>
              <a:rPr lang="en-US" b="1" u="sng" dirty="0"/>
              <a:t>Members Currently Part of a Retirement System</a:t>
            </a:r>
          </a:p>
        </p:txBody>
      </p:sp>
      <p:sp>
        <p:nvSpPr>
          <p:cNvPr id="3" name="Content Placeholder 2">
            <a:extLst>
              <a:ext uri="{FF2B5EF4-FFF2-40B4-BE49-F238E27FC236}">
                <a16:creationId xmlns:a16="http://schemas.microsoft.com/office/drawing/2014/main" id="{E1C07371-5D4A-4D5E-B3A1-53126BE67BF7}"/>
              </a:ext>
            </a:extLst>
          </p:cNvPr>
          <p:cNvSpPr>
            <a:spLocks noGrp="1"/>
          </p:cNvSpPr>
          <p:nvPr>
            <p:ph idx="1"/>
          </p:nvPr>
        </p:nvSpPr>
        <p:spPr/>
        <p:txBody>
          <a:bodyPr>
            <a:normAutofit/>
          </a:bodyPr>
          <a:lstStyle/>
          <a:p>
            <a:r>
              <a:rPr lang="en-US" sz="4000" dirty="0"/>
              <a:t>Adjunct faculty are required to include the name of his/her retirement system and his/her membership number on their application form.  This information is necessary so that salaries earned and contributions made can be properly reported to Albany in the County Comptroller’s report.</a:t>
            </a:r>
          </a:p>
        </p:txBody>
      </p:sp>
      <p:pic>
        <p:nvPicPr>
          <p:cNvPr id="5" name="Audio 4">
            <a:hlinkClick r:id="" action="ppaction://media"/>
            <a:extLst>
              <a:ext uri="{FF2B5EF4-FFF2-40B4-BE49-F238E27FC236}">
                <a16:creationId xmlns:a16="http://schemas.microsoft.com/office/drawing/2014/main" id="{623DAF2A-79E7-49B4-A505-CC8B7B0C8A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4743264"/>
      </p:ext>
    </p:extLst>
  </p:cSld>
  <p:clrMapOvr>
    <a:masterClrMapping/>
  </p:clrMapOvr>
  <mc:AlternateContent xmlns:mc="http://schemas.openxmlformats.org/markup-compatibility/2006" xmlns:p14="http://schemas.microsoft.com/office/powerpoint/2010/main">
    <mc:Choice Requires="p14">
      <p:transition spd="slow" p14:dur="2000" advTm="20982"/>
    </mc:Choice>
    <mc:Fallback xmlns="">
      <p:transition spd="slow" advTm="2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4AC6-2E64-4CBE-861F-35FD4DB3736C}"/>
              </a:ext>
            </a:extLst>
          </p:cNvPr>
          <p:cNvSpPr>
            <a:spLocks noGrp="1"/>
          </p:cNvSpPr>
          <p:nvPr>
            <p:ph type="title"/>
          </p:nvPr>
        </p:nvSpPr>
        <p:spPr>
          <a:xfrm>
            <a:off x="368969" y="365125"/>
            <a:ext cx="11373852" cy="1325563"/>
          </a:xfrm>
        </p:spPr>
        <p:txBody>
          <a:bodyPr/>
          <a:lstStyle/>
          <a:p>
            <a:pPr algn="ctr"/>
            <a:r>
              <a:rPr lang="en-US" b="1" u="sng" dirty="0"/>
              <a:t>Members NOT Currently </a:t>
            </a:r>
            <a:br>
              <a:rPr lang="en-US" b="1" u="sng" dirty="0"/>
            </a:br>
            <a:r>
              <a:rPr lang="en-US" b="1" u="sng" dirty="0"/>
              <a:t>Part of a Retirement System</a:t>
            </a:r>
          </a:p>
        </p:txBody>
      </p:sp>
      <p:sp>
        <p:nvSpPr>
          <p:cNvPr id="3" name="Content Placeholder 2">
            <a:extLst>
              <a:ext uri="{FF2B5EF4-FFF2-40B4-BE49-F238E27FC236}">
                <a16:creationId xmlns:a16="http://schemas.microsoft.com/office/drawing/2014/main" id="{E1C07371-5D4A-4D5E-B3A1-53126BE67BF7}"/>
              </a:ext>
            </a:extLst>
          </p:cNvPr>
          <p:cNvSpPr>
            <a:spLocks noGrp="1"/>
          </p:cNvSpPr>
          <p:nvPr>
            <p:ph idx="1"/>
          </p:nvPr>
        </p:nvSpPr>
        <p:spPr/>
        <p:txBody>
          <a:bodyPr>
            <a:normAutofit/>
          </a:bodyPr>
          <a:lstStyle/>
          <a:p>
            <a:pPr marL="0" indent="0">
              <a:buNone/>
            </a:pPr>
            <a:r>
              <a:rPr lang="en-US" sz="4000" dirty="0"/>
              <a:t>          </a:t>
            </a:r>
            <a:r>
              <a:rPr lang="en-US" sz="4000" b="1" u="sng" dirty="0"/>
              <a:t>Wages</a:t>
            </a:r>
            <a:r>
              <a:rPr lang="en-US" sz="4000" dirty="0"/>
              <a:t>                            </a:t>
            </a:r>
            <a:r>
              <a:rPr lang="en-US" sz="4000" b="1" u="sng" dirty="0"/>
              <a:t>Contribution Rate</a:t>
            </a:r>
            <a:endParaRPr lang="en-US" sz="4000" dirty="0"/>
          </a:p>
          <a:p>
            <a:pPr marL="0" indent="0">
              <a:buNone/>
            </a:pPr>
            <a:r>
              <a:rPr lang="en-US" sz="4000" dirty="0"/>
              <a:t>$45,000 or less                                  3%</a:t>
            </a:r>
          </a:p>
          <a:p>
            <a:pPr marL="0" indent="0">
              <a:buNone/>
            </a:pPr>
            <a:r>
              <a:rPr lang="en-US" sz="4000" dirty="0"/>
              <a:t>$45,000.01 to $55,000                     3.5%</a:t>
            </a:r>
          </a:p>
          <a:p>
            <a:pPr marL="0" indent="0">
              <a:buNone/>
            </a:pPr>
            <a:r>
              <a:rPr lang="en-US" sz="4000" dirty="0"/>
              <a:t>$55,000.01 to $75,000                     4.5%</a:t>
            </a:r>
          </a:p>
          <a:p>
            <a:pPr marL="0" indent="0">
              <a:buNone/>
            </a:pPr>
            <a:r>
              <a:rPr lang="en-US" sz="4000" dirty="0"/>
              <a:t>$75,000.01 to $100,000                   5.75%</a:t>
            </a:r>
          </a:p>
          <a:p>
            <a:pPr marL="0" indent="0">
              <a:buNone/>
            </a:pPr>
            <a:r>
              <a:rPr lang="en-US" sz="4000" dirty="0"/>
              <a:t>More than $100,000                         6%</a:t>
            </a:r>
          </a:p>
        </p:txBody>
      </p:sp>
      <p:pic>
        <p:nvPicPr>
          <p:cNvPr id="4" name="Audio 3">
            <a:hlinkClick r:id="" action="ppaction://media"/>
            <a:extLst>
              <a:ext uri="{FF2B5EF4-FFF2-40B4-BE49-F238E27FC236}">
                <a16:creationId xmlns:a16="http://schemas.microsoft.com/office/drawing/2014/main" id="{0D4F509B-BFDD-4D1B-9C43-FFB733E24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3670132"/>
      </p:ext>
    </p:extLst>
  </p:cSld>
  <p:clrMapOvr>
    <a:masterClrMapping/>
  </p:clrMapOvr>
  <mc:AlternateContent xmlns:mc="http://schemas.openxmlformats.org/markup-compatibility/2006" xmlns:p14="http://schemas.microsoft.com/office/powerpoint/2010/main">
    <mc:Choice Requires="p14">
      <p:transition spd="slow" p14:dur="2000" advTm="21319"/>
    </mc:Choice>
    <mc:Fallback xmlns="">
      <p:transition spd="slow" advTm="2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5D4A4-D0B2-45F8-9B92-65428682D8B8}"/>
              </a:ext>
            </a:extLst>
          </p:cNvPr>
          <p:cNvSpPr>
            <a:spLocks noGrp="1"/>
          </p:cNvSpPr>
          <p:nvPr>
            <p:ph type="title"/>
          </p:nvPr>
        </p:nvSpPr>
        <p:spPr/>
        <p:txBody>
          <a:bodyPr/>
          <a:lstStyle/>
          <a:p>
            <a:pPr algn="ctr"/>
            <a:r>
              <a:rPr lang="en-US" b="1" u="sng" dirty="0"/>
              <a:t>SENIORITY/CONTACT HOURS</a:t>
            </a:r>
          </a:p>
        </p:txBody>
      </p:sp>
      <p:sp>
        <p:nvSpPr>
          <p:cNvPr id="3" name="Content Placeholder 2">
            <a:extLst>
              <a:ext uri="{FF2B5EF4-FFF2-40B4-BE49-F238E27FC236}">
                <a16:creationId xmlns:a16="http://schemas.microsoft.com/office/drawing/2014/main" id="{5ED6E5B9-7300-4D11-BA37-40F6EEAFD215}"/>
              </a:ext>
            </a:extLst>
          </p:cNvPr>
          <p:cNvSpPr>
            <a:spLocks noGrp="1"/>
          </p:cNvSpPr>
          <p:nvPr>
            <p:ph idx="1"/>
          </p:nvPr>
        </p:nvSpPr>
        <p:spPr/>
        <p:txBody>
          <a:bodyPr>
            <a:normAutofit/>
          </a:bodyPr>
          <a:lstStyle/>
          <a:p>
            <a:r>
              <a:rPr lang="en-US" sz="3200" dirty="0"/>
              <a:t>Adjuncts are awarded on seniority credit per semester worked, for a maximum of three (3) per academic year.</a:t>
            </a:r>
          </a:p>
          <a:p>
            <a:endParaRPr lang="en-US" sz="3200" dirty="0"/>
          </a:p>
          <a:p>
            <a:r>
              <a:rPr lang="en-US" sz="3200" dirty="0"/>
              <a:t>Adjuncts may teach two sections per semester (not to exceed eight contact hours) up to a maximum of eighteen (18) contact hours per academic year.</a:t>
            </a:r>
          </a:p>
        </p:txBody>
      </p:sp>
      <p:pic>
        <p:nvPicPr>
          <p:cNvPr id="5" name="Audio 4">
            <a:hlinkClick r:id="" action="ppaction://media"/>
            <a:extLst>
              <a:ext uri="{FF2B5EF4-FFF2-40B4-BE49-F238E27FC236}">
                <a16:creationId xmlns:a16="http://schemas.microsoft.com/office/drawing/2014/main" id="{E46B47D7-663B-4A09-8547-FC0C452844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2774734"/>
      </p:ext>
    </p:extLst>
  </p:cSld>
  <p:clrMapOvr>
    <a:masterClrMapping/>
  </p:clrMapOvr>
  <mc:AlternateContent xmlns:mc="http://schemas.openxmlformats.org/markup-compatibility/2006" xmlns:p14="http://schemas.microsoft.com/office/powerpoint/2010/main">
    <mc:Choice Requires="p14">
      <p:transition spd="slow" p14:dur="2000" advTm="68445"/>
    </mc:Choice>
    <mc:Fallback xmlns="">
      <p:transition spd="slow" advTm="6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D975-F8D5-487B-8BA8-29C94D7DE8F5}"/>
              </a:ext>
            </a:extLst>
          </p:cNvPr>
          <p:cNvSpPr>
            <a:spLocks noGrp="1"/>
          </p:cNvSpPr>
          <p:nvPr>
            <p:ph type="title"/>
          </p:nvPr>
        </p:nvSpPr>
        <p:spPr>
          <a:xfrm>
            <a:off x="838200" y="-72232"/>
            <a:ext cx="10515600" cy="1325563"/>
          </a:xfrm>
        </p:spPr>
        <p:txBody>
          <a:bodyPr/>
          <a:lstStyle/>
          <a:p>
            <a:pPr algn="ctr"/>
            <a:r>
              <a:rPr lang="en-US" b="1" u="sng" dirty="0"/>
              <a:t>REAPPOINTMENT/COURSE ASSIGNMENTS</a:t>
            </a:r>
          </a:p>
        </p:txBody>
      </p:sp>
      <p:sp>
        <p:nvSpPr>
          <p:cNvPr id="3" name="Content Placeholder 2">
            <a:extLst>
              <a:ext uri="{FF2B5EF4-FFF2-40B4-BE49-F238E27FC236}">
                <a16:creationId xmlns:a16="http://schemas.microsoft.com/office/drawing/2014/main" id="{BE79DC42-C00E-4546-8EEC-B269771FF4E4}"/>
              </a:ext>
            </a:extLst>
          </p:cNvPr>
          <p:cNvSpPr>
            <a:spLocks noGrp="1"/>
          </p:cNvSpPr>
          <p:nvPr>
            <p:ph idx="1"/>
          </p:nvPr>
        </p:nvSpPr>
        <p:spPr>
          <a:xfrm>
            <a:off x="838200" y="1060826"/>
            <a:ext cx="10515600" cy="4351338"/>
          </a:xfrm>
        </p:spPr>
        <p:txBody>
          <a:bodyPr>
            <a:noAutofit/>
          </a:bodyPr>
          <a:lstStyle/>
          <a:p>
            <a:pPr marL="0" indent="0">
              <a:buNone/>
            </a:pPr>
            <a:r>
              <a:rPr lang="en-US" sz="3200" dirty="0"/>
              <a:t>Adjunct reappointment is made on a semester to semester basis.  Several weeks prior to the start of a new semester you will receive an email notice to submit an online availability form.  </a:t>
            </a:r>
            <a:r>
              <a:rPr lang="en-US" sz="3200" b="1" dirty="0"/>
              <a:t>Make sure to complete and submit this form prior to the deadline.</a:t>
            </a:r>
            <a:r>
              <a:rPr lang="en-US" sz="3200" dirty="0"/>
              <a:t>  Make sure you print the confirmation screen once submitted and verify a confirmation email has been sent to your NCC email.  There is no guarantee of reappointment for adjunct faculty.  Reappointment is dependent upon registration and budget.  Once you are appointed, you are put on your department’s seniority list.  </a:t>
            </a:r>
            <a:r>
              <a:rPr lang="en-US" sz="3200" b="1" dirty="0"/>
              <a:t>This list </a:t>
            </a:r>
            <a:r>
              <a:rPr lang="en-US" sz="3200" b="1" u="sng" dirty="0"/>
              <a:t>MUST</a:t>
            </a:r>
            <a:r>
              <a:rPr lang="en-US" sz="3200" b="1" dirty="0"/>
              <a:t> be adhered to in assigning classes for adjuncts with at least 3 completed semesters.</a:t>
            </a:r>
          </a:p>
        </p:txBody>
      </p:sp>
      <p:pic>
        <p:nvPicPr>
          <p:cNvPr id="6" name="Audio 5">
            <a:hlinkClick r:id="" action="ppaction://media"/>
            <a:extLst>
              <a:ext uri="{FF2B5EF4-FFF2-40B4-BE49-F238E27FC236}">
                <a16:creationId xmlns:a16="http://schemas.microsoft.com/office/drawing/2014/main" id="{C2080B80-FF47-4482-B7AB-83FFFA7937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5217459"/>
      </p:ext>
    </p:extLst>
  </p:cSld>
  <p:clrMapOvr>
    <a:masterClrMapping/>
  </p:clrMapOvr>
  <mc:AlternateContent xmlns:mc="http://schemas.openxmlformats.org/markup-compatibility/2006" xmlns:p14="http://schemas.microsoft.com/office/powerpoint/2010/main">
    <mc:Choice Requires="p14">
      <p:transition spd="slow" p14:dur="2000" advTm="97127"/>
    </mc:Choice>
    <mc:Fallback xmlns="">
      <p:transition spd="slow" advTm="9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D975-F8D5-487B-8BA8-29C94D7DE8F5}"/>
              </a:ext>
            </a:extLst>
          </p:cNvPr>
          <p:cNvSpPr>
            <a:spLocks noGrp="1"/>
          </p:cNvSpPr>
          <p:nvPr>
            <p:ph type="title"/>
          </p:nvPr>
        </p:nvSpPr>
        <p:spPr>
          <a:xfrm>
            <a:off x="838200" y="-72232"/>
            <a:ext cx="10515600" cy="1325563"/>
          </a:xfrm>
        </p:spPr>
        <p:txBody>
          <a:bodyPr/>
          <a:lstStyle/>
          <a:p>
            <a:pPr algn="ctr"/>
            <a:r>
              <a:rPr lang="en-US" b="1" u="sng" dirty="0"/>
              <a:t>REAPPOINTMENT/COURSE ASSIGNMENTS</a:t>
            </a:r>
          </a:p>
        </p:txBody>
      </p:sp>
      <p:sp>
        <p:nvSpPr>
          <p:cNvPr id="3" name="Content Placeholder 2">
            <a:extLst>
              <a:ext uri="{FF2B5EF4-FFF2-40B4-BE49-F238E27FC236}">
                <a16:creationId xmlns:a16="http://schemas.microsoft.com/office/drawing/2014/main" id="{BE79DC42-C00E-4546-8EEC-B269771FF4E4}"/>
              </a:ext>
            </a:extLst>
          </p:cNvPr>
          <p:cNvSpPr>
            <a:spLocks noGrp="1"/>
          </p:cNvSpPr>
          <p:nvPr>
            <p:ph idx="1"/>
          </p:nvPr>
        </p:nvSpPr>
        <p:spPr>
          <a:xfrm>
            <a:off x="838200" y="1060826"/>
            <a:ext cx="10515600" cy="4351338"/>
          </a:xfrm>
        </p:spPr>
        <p:txBody>
          <a:bodyPr>
            <a:noAutofit/>
          </a:bodyPr>
          <a:lstStyle/>
          <a:p>
            <a:pPr marL="0" indent="0">
              <a:buNone/>
            </a:pPr>
            <a:r>
              <a:rPr lang="en-US" sz="3200" dirty="0"/>
              <a:t>As your department makes assignments for the following semester, the Chair will work their way down the seniority list.  </a:t>
            </a:r>
            <a:r>
              <a:rPr lang="en-US" sz="3200" b="1" dirty="0"/>
              <a:t>Once(if) you are reached on the list, if there is a course(s) you are qualified to teach during the time period you specified on your availability form, you must be offered an assignment </a:t>
            </a:r>
            <a:r>
              <a:rPr lang="en-US" sz="3200" dirty="0"/>
              <a:t>(</a:t>
            </a:r>
            <a:r>
              <a:rPr lang="en-US" sz="3200" i="1" dirty="0"/>
              <a:t>once your have worked for 3 or more semesters</a:t>
            </a:r>
            <a:r>
              <a:rPr lang="en-US" sz="3200" dirty="0"/>
              <a:t>).  </a:t>
            </a:r>
            <a:r>
              <a:rPr lang="en-US" sz="3200" b="1" dirty="0"/>
              <a:t>However, the College reserves the right to assign you </a:t>
            </a:r>
            <a:r>
              <a:rPr lang="en-US" sz="3200" b="1" u="sng" dirty="0"/>
              <a:t>any</a:t>
            </a:r>
            <a:r>
              <a:rPr lang="en-US" sz="3200" b="1" dirty="0"/>
              <a:t> course you are deemed qualified to </a:t>
            </a:r>
            <a:r>
              <a:rPr lang="en-US" sz="3200" b="1" u="sng" dirty="0"/>
              <a:t>teach in the specified time slots</a:t>
            </a:r>
            <a:r>
              <a:rPr lang="en-US" sz="3200" b="1" dirty="0"/>
              <a:t>.  </a:t>
            </a:r>
            <a:r>
              <a:rPr lang="en-US" sz="3200" b="1" i="1" dirty="0"/>
              <a:t>Seniority does not allow you to choose a specific course, it allows you to choose specific times for which you are available to receive any assignment for which you are qualified in seniority order.</a:t>
            </a:r>
            <a:endParaRPr lang="en-US" sz="3200" i="1" dirty="0"/>
          </a:p>
        </p:txBody>
      </p:sp>
      <p:pic>
        <p:nvPicPr>
          <p:cNvPr id="4" name="Audio 3">
            <a:hlinkClick r:id="" action="ppaction://media"/>
            <a:extLst>
              <a:ext uri="{FF2B5EF4-FFF2-40B4-BE49-F238E27FC236}">
                <a16:creationId xmlns:a16="http://schemas.microsoft.com/office/drawing/2014/main" id="{A8B67906-6828-401B-A3F8-BBD62E969B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4399518"/>
      </p:ext>
    </p:extLst>
  </p:cSld>
  <p:clrMapOvr>
    <a:masterClrMapping/>
  </p:clrMapOvr>
  <mc:AlternateContent xmlns:mc="http://schemas.openxmlformats.org/markup-compatibility/2006" xmlns:p14="http://schemas.microsoft.com/office/powerpoint/2010/main">
    <mc:Choice Requires="p14">
      <p:transition spd="slow" p14:dur="2000" advTm="131594"/>
    </mc:Choice>
    <mc:Fallback xmlns="">
      <p:transition spd="slow" advTm="13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16A1-330E-42B3-8726-16FC27D65604}"/>
              </a:ext>
            </a:extLst>
          </p:cNvPr>
          <p:cNvSpPr>
            <a:spLocks noGrp="1"/>
          </p:cNvSpPr>
          <p:nvPr>
            <p:ph type="title"/>
          </p:nvPr>
        </p:nvSpPr>
        <p:spPr>
          <a:xfrm>
            <a:off x="838200" y="0"/>
            <a:ext cx="10515600" cy="1325563"/>
          </a:xfrm>
        </p:spPr>
        <p:txBody>
          <a:bodyPr/>
          <a:lstStyle/>
          <a:p>
            <a:pPr algn="ctr"/>
            <a:r>
              <a:rPr lang="en-US" b="1" u="sng" dirty="0"/>
              <a:t>AVAILABILITY FORMS</a:t>
            </a:r>
          </a:p>
        </p:txBody>
      </p:sp>
      <p:sp>
        <p:nvSpPr>
          <p:cNvPr id="3" name="Content Placeholder 2">
            <a:extLst>
              <a:ext uri="{FF2B5EF4-FFF2-40B4-BE49-F238E27FC236}">
                <a16:creationId xmlns:a16="http://schemas.microsoft.com/office/drawing/2014/main" id="{879BF101-9073-46FB-B589-A5E6A9A5CC13}"/>
              </a:ext>
            </a:extLst>
          </p:cNvPr>
          <p:cNvSpPr>
            <a:spLocks noGrp="1"/>
          </p:cNvSpPr>
          <p:nvPr>
            <p:ph idx="1"/>
          </p:nvPr>
        </p:nvSpPr>
        <p:spPr>
          <a:xfrm>
            <a:off x="838200" y="943310"/>
            <a:ext cx="10515600" cy="4351338"/>
          </a:xfrm>
        </p:spPr>
        <p:txBody>
          <a:bodyPr>
            <a:noAutofit/>
          </a:bodyPr>
          <a:lstStyle/>
          <a:p>
            <a:r>
              <a:rPr lang="en-US" dirty="0"/>
              <a:t>If you intend to work the following semester and want to be afforded the rights of seniority (for adjuncts with 3 or more completed semesters) you MUST fill out and submit this form prior to the listed deadline.  Make sure to fill it out completely and accurately, and print a copy of the confirmation page once submission is complete.</a:t>
            </a:r>
          </a:p>
          <a:p>
            <a:r>
              <a:rPr lang="en-US" b="1" dirty="0"/>
              <a:t>Your seniority rights only cover you for the time periods you select on the form.  </a:t>
            </a:r>
            <a:r>
              <a:rPr lang="en-US" dirty="0"/>
              <a:t>It is recommended you view the courses your department will be offering for the following semester, identify which ones you are qualified to teach at the times you will be available, and select every box necessary to cover the time slot of your desired course(s).  </a:t>
            </a:r>
            <a:r>
              <a:rPr lang="en-US" b="1" i="1" dirty="0"/>
              <a:t>If you do not check enough boxes to cover the entire time slot for a course, you do not have to be offered the assignment based on your seniority.</a:t>
            </a:r>
          </a:p>
        </p:txBody>
      </p:sp>
      <p:pic>
        <p:nvPicPr>
          <p:cNvPr id="4" name="Audio 3">
            <a:hlinkClick r:id="" action="ppaction://media"/>
            <a:extLst>
              <a:ext uri="{FF2B5EF4-FFF2-40B4-BE49-F238E27FC236}">
                <a16:creationId xmlns:a16="http://schemas.microsoft.com/office/drawing/2014/main" id="{F18673DA-2A7C-45DC-A22E-10790B034F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7327442"/>
      </p:ext>
    </p:extLst>
  </p:cSld>
  <p:clrMapOvr>
    <a:masterClrMapping/>
  </p:clrMapOvr>
  <mc:AlternateContent xmlns:mc="http://schemas.openxmlformats.org/markup-compatibility/2006" xmlns:p14="http://schemas.microsoft.com/office/powerpoint/2010/main">
    <mc:Choice Requires="p14">
      <p:transition spd="slow" p14:dur="2000" advTm="120692"/>
    </mc:Choice>
    <mc:Fallback xmlns="">
      <p:transition spd="slow" advTm="12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3252-25D4-4077-AB34-9230CFCB4D43}"/>
              </a:ext>
            </a:extLst>
          </p:cNvPr>
          <p:cNvSpPr>
            <a:spLocks noGrp="1"/>
          </p:cNvSpPr>
          <p:nvPr>
            <p:ph type="title"/>
          </p:nvPr>
        </p:nvSpPr>
        <p:spPr/>
        <p:txBody>
          <a:bodyPr/>
          <a:lstStyle/>
          <a:p>
            <a:pPr algn="ctr"/>
            <a:r>
              <a:rPr lang="en-US" b="1" u="sng" dirty="0"/>
              <a:t>AFA CONTACT INFORMATION</a:t>
            </a:r>
          </a:p>
        </p:txBody>
      </p:sp>
      <p:sp>
        <p:nvSpPr>
          <p:cNvPr id="3" name="Content Placeholder 2">
            <a:extLst>
              <a:ext uri="{FF2B5EF4-FFF2-40B4-BE49-F238E27FC236}">
                <a16:creationId xmlns:a16="http://schemas.microsoft.com/office/drawing/2014/main" id="{71374247-AA03-4AE5-B17E-8CD2358841B3}"/>
              </a:ext>
            </a:extLst>
          </p:cNvPr>
          <p:cNvSpPr>
            <a:spLocks noGrp="1"/>
          </p:cNvSpPr>
          <p:nvPr>
            <p:ph idx="1"/>
          </p:nvPr>
        </p:nvSpPr>
        <p:spPr/>
        <p:txBody>
          <a:bodyPr/>
          <a:lstStyle/>
          <a:p>
            <a:r>
              <a:rPr lang="en-US" b="1" dirty="0">
                <a:highlight>
                  <a:srgbClr val="FFFF00"/>
                </a:highlight>
              </a:rPr>
              <a:t>Website: </a:t>
            </a:r>
            <a:r>
              <a:rPr lang="en-US" b="1" dirty="0">
                <a:highlight>
                  <a:srgbClr val="FFFF00"/>
                </a:highlight>
                <a:hlinkClick r:id="rId5"/>
              </a:rPr>
              <a:t>www.myafaonline.org</a:t>
            </a:r>
            <a:endParaRPr lang="en-US" b="1" dirty="0">
              <a:highlight>
                <a:srgbClr val="FFFF00"/>
              </a:highlight>
            </a:endParaRPr>
          </a:p>
          <a:p>
            <a:endParaRPr lang="en-US" b="1" dirty="0"/>
          </a:p>
          <a:p>
            <a:r>
              <a:rPr lang="en-US" dirty="0"/>
              <a:t>Important resource for locating numerous AFA documents such as our Constitution, By-Laws, and Labor Contract, along with contact information and minutes from past meetings.</a:t>
            </a:r>
          </a:p>
          <a:p>
            <a:endParaRPr lang="en-US" dirty="0"/>
          </a:p>
          <a:p>
            <a:r>
              <a:rPr lang="en-US" b="1" dirty="0"/>
              <a:t>President’s Email: </a:t>
            </a:r>
            <a:r>
              <a:rPr lang="en-US" dirty="0">
                <a:hlinkClick r:id="rId6"/>
              </a:rPr>
              <a:t>stefcarol7@aol.com</a:t>
            </a:r>
            <a:endParaRPr lang="en-US" dirty="0"/>
          </a:p>
          <a:p>
            <a:r>
              <a:rPr lang="en-US" b="1" dirty="0"/>
              <a:t>President’s Cell Phone: </a:t>
            </a:r>
            <a:r>
              <a:rPr lang="en-US" dirty="0"/>
              <a:t>631-796-2115</a:t>
            </a:r>
          </a:p>
          <a:p>
            <a:endParaRPr lang="en-US" b="1" dirty="0"/>
          </a:p>
          <a:p>
            <a:endParaRPr lang="en-US" b="1" dirty="0"/>
          </a:p>
        </p:txBody>
      </p:sp>
      <p:pic>
        <p:nvPicPr>
          <p:cNvPr id="9" name="Audio 8">
            <a:hlinkClick r:id="" action="ppaction://media"/>
            <a:extLst>
              <a:ext uri="{FF2B5EF4-FFF2-40B4-BE49-F238E27FC236}">
                <a16:creationId xmlns:a16="http://schemas.microsoft.com/office/drawing/2014/main" id="{4D6B09CB-AD5D-4B4C-A5FB-BD8CB0ABD9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728083"/>
      </p:ext>
    </p:extLst>
  </p:cSld>
  <p:clrMapOvr>
    <a:masterClrMapping/>
  </p:clrMapOvr>
  <mc:AlternateContent xmlns:mc="http://schemas.openxmlformats.org/markup-compatibility/2006" xmlns:p14="http://schemas.microsoft.com/office/powerpoint/2010/main">
    <mc:Choice Requires="p14">
      <p:transition spd="slow" p14:dur="2000" advTm="42050"/>
    </mc:Choice>
    <mc:Fallback xmlns="">
      <p:transition spd="slow" advTm="4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16A1-330E-42B3-8726-16FC27D65604}"/>
              </a:ext>
            </a:extLst>
          </p:cNvPr>
          <p:cNvSpPr>
            <a:spLocks noGrp="1"/>
          </p:cNvSpPr>
          <p:nvPr>
            <p:ph type="title"/>
          </p:nvPr>
        </p:nvSpPr>
        <p:spPr>
          <a:xfrm>
            <a:off x="838200" y="0"/>
            <a:ext cx="10515600" cy="1325563"/>
          </a:xfrm>
        </p:spPr>
        <p:txBody>
          <a:bodyPr/>
          <a:lstStyle/>
          <a:p>
            <a:pPr algn="ctr"/>
            <a:r>
              <a:rPr lang="en-US" b="1" u="sng" dirty="0"/>
              <a:t>AVAILABILITY FORMS</a:t>
            </a:r>
          </a:p>
        </p:txBody>
      </p:sp>
      <p:sp>
        <p:nvSpPr>
          <p:cNvPr id="3" name="Content Placeholder 2">
            <a:extLst>
              <a:ext uri="{FF2B5EF4-FFF2-40B4-BE49-F238E27FC236}">
                <a16:creationId xmlns:a16="http://schemas.microsoft.com/office/drawing/2014/main" id="{879BF101-9073-46FB-B589-A5E6A9A5CC13}"/>
              </a:ext>
            </a:extLst>
          </p:cNvPr>
          <p:cNvSpPr>
            <a:spLocks noGrp="1"/>
          </p:cNvSpPr>
          <p:nvPr>
            <p:ph idx="1"/>
          </p:nvPr>
        </p:nvSpPr>
        <p:spPr>
          <a:xfrm>
            <a:off x="838200" y="943310"/>
            <a:ext cx="10515600" cy="4351338"/>
          </a:xfrm>
        </p:spPr>
        <p:txBody>
          <a:bodyPr>
            <a:noAutofit/>
          </a:bodyPr>
          <a:lstStyle/>
          <a:p>
            <a:endParaRPr lang="en-US" dirty="0"/>
          </a:p>
          <a:p>
            <a:r>
              <a:rPr lang="en-US" dirty="0"/>
              <a:t>Make sure not to check off times you know you will not be available as your department has the right to make you an offer for an assignment at ANY times you select.  </a:t>
            </a:r>
          </a:p>
          <a:p>
            <a:endParaRPr lang="en-US" dirty="0"/>
          </a:p>
          <a:p>
            <a:r>
              <a:rPr lang="en-US" dirty="0"/>
              <a:t>If you decline an offer, you will be removed from the retention pool for that semester and your seniority rights will no longer apply.  It is possible you will be made another offer, but only after the seniority list is exhausted.</a:t>
            </a:r>
          </a:p>
        </p:txBody>
      </p:sp>
      <p:pic>
        <p:nvPicPr>
          <p:cNvPr id="5" name="Audio 4">
            <a:hlinkClick r:id="" action="ppaction://media"/>
            <a:extLst>
              <a:ext uri="{FF2B5EF4-FFF2-40B4-BE49-F238E27FC236}">
                <a16:creationId xmlns:a16="http://schemas.microsoft.com/office/drawing/2014/main" id="{A57B892C-19FD-461E-BFF0-7EA3C0DE34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0127944"/>
      </p:ext>
    </p:extLst>
  </p:cSld>
  <p:clrMapOvr>
    <a:masterClrMapping/>
  </p:clrMapOvr>
  <mc:AlternateContent xmlns:mc="http://schemas.openxmlformats.org/markup-compatibility/2006" xmlns:p14="http://schemas.microsoft.com/office/powerpoint/2010/main">
    <mc:Choice Requires="p14">
      <p:transition spd="slow" p14:dur="2000" advTm="126258"/>
    </mc:Choice>
    <mc:Fallback xmlns="">
      <p:transition spd="slow" advTm="12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DDFA-20CB-419B-8A3D-1A14833360DE}"/>
              </a:ext>
            </a:extLst>
          </p:cNvPr>
          <p:cNvSpPr>
            <a:spLocks noGrp="1"/>
          </p:cNvSpPr>
          <p:nvPr>
            <p:ph type="title"/>
          </p:nvPr>
        </p:nvSpPr>
        <p:spPr/>
        <p:txBody>
          <a:bodyPr/>
          <a:lstStyle/>
          <a:p>
            <a:pPr algn="ctr"/>
            <a:r>
              <a:rPr lang="en-US" b="1" u="sng" dirty="0"/>
              <a:t>GRIEVANCES</a:t>
            </a:r>
          </a:p>
        </p:txBody>
      </p:sp>
      <p:sp>
        <p:nvSpPr>
          <p:cNvPr id="3" name="Content Placeholder 2">
            <a:extLst>
              <a:ext uri="{FF2B5EF4-FFF2-40B4-BE49-F238E27FC236}">
                <a16:creationId xmlns:a16="http://schemas.microsoft.com/office/drawing/2014/main" id="{61CCADF2-B19C-4ABC-A4EF-6E923AFF2DB4}"/>
              </a:ext>
            </a:extLst>
          </p:cNvPr>
          <p:cNvSpPr>
            <a:spLocks noGrp="1"/>
          </p:cNvSpPr>
          <p:nvPr>
            <p:ph idx="1"/>
          </p:nvPr>
        </p:nvSpPr>
        <p:spPr>
          <a:xfrm>
            <a:off x="838200" y="1690688"/>
            <a:ext cx="10515600" cy="4351338"/>
          </a:xfrm>
        </p:spPr>
        <p:txBody>
          <a:bodyPr>
            <a:noAutofit/>
          </a:bodyPr>
          <a:lstStyle/>
          <a:p>
            <a:r>
              <a:rPr lang="en-US" sz="3200" dirty="0"/>
              <a:t>If you feel your contractual rights have been violated, contact your Department Representative and the AFA Vice President as soon as possible.  With regards to grievances specifically dealing with course assignments</a:t>
            </a:r>
            <a:r>
              <a:rPr lang="en-US" sz="3200" b="1" dirty="0"/>
              <a:t>, the grievance must be presented within 48 hours after the official end of contract signing</a:t>
            </a:r>
            <a:r>
              <a:rPr lang="en-US" sz="3200" dirty="0"/>
              <a:t>.  </a:t>
            </a:r>
            <a:r>
              <a:rPr lang="en-US" sz="3200" b="1" i="1" dirty="0"/>
              <a:t>It is imperative that if you feel you should have received an assignment based on your seniority and did not,  contact your Department Representative immediately so that a grievance may be initiated within the necessary time frame.</a:t>
            </a:r>
          </a:p>
        </p:txBody>
      </p:sp>
      <p:pic>
        <p:nvPicPr>
          <p:cNvPr id="5" name="Audio 4">
            <a:hlinkClick r:id="" action="ppaction://media"/>
            <a:extLst>
              <a:ext uri="{FF2B5EF4-FFF2-40B4-BE49-F238E27FC236}">
                <a16:creationId xmlns:a16="http://schemas.microsoft.com/office/drawing/2014/main" id="{6E8944DB-79A1-47B3-B7C7-D945F8C598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963269"/>
      </p:ext>
    </p:extLst>
  </p:cSld>
  <p:clrMapOvr>
    <a:masterClrMapping/>
  </p:clrMapOvr>
  <mc:AlternateContent xmlns:mc="http://schemas.openxmlformats.org/markup-compatibility/2006" xmlns:p14="http://schemas.microsoft.com/office/powerpoint/2010/main">
    <mc:Choice Requires="p14">
      <p:transition spd="slow" p14:dur="2000" advTm="113520"/>
    </mc:Choice>
    <mc:Fallback xmlns="">
      <p:transition spd="slow" advTm="11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9044-B47A-4BB2-B099-2E0099B08770}"/>
              </a:ext>
            </a:extLst>
          </p:cNvPr>
          <p:cNvSpPr>
            <a:spLocks noGrp="1"/>
          </p:cNvSpPr>
          <p:nvPr>
            <p:ph type="title"/>
          </p:nvPr>
        </p:nvSpPr>
        <p:spPr/>
        <p:txBody>
          <a:bodyPr/>
          <a:lstStyle/>
          <a:p>
            <a:pPr algn="ctr"/>
            <a:r>
              <a:rPr lang="en-US" b="1" u="sng" dirty="0"/>
              <a:t>CLASSROOM OBSERVATIONS</a:t>
            </a:r>
          </a:p>
        </p:txBody>
      </p:sp>
      <p:sp>
        <p:nvSpPr>
          <p:cNvPr id="3" name="Content Placeholder 2">
            <a:extLst>
              <a:ext uri="{FF2B5EF4-FFF2-40B4-BE49-F238E27FC236}">
                <a16:creationId xmlns:a16="http://schemas.microsoft.com/office/drawing/2014/main" id="{620F5F6B-5EFA-4E6E-9550-1574527FC743}"/>
              </a:ext>
            </a:extLst>
          </p:cNvPr>
          <p:cNvSpPr>
            <a:spLocks noGrp="1"/>
          </p:cNvSpPr>
          <p:nvPr>
            <p:ph idx="1"/>
          </p:nvPr>
        </p:nvSpPr>
        <p:spPr/>
        <p:txBody>
          <a:bodyPr/>
          <a:lstStyle/>
          <a:p>
            <a:r>
              <a:rPr lang="en-US" sz="3600" dirty="0">
                <a:solidFill>
                  <a:srgbClr val="000000"/>
                </a:solidFill>
                <a:effectLst/>
                <a:latin typeface="Arial" panose="020B0604020202020204" pitchFamily="34" charset="0"/>
                <a:ea typeface="Arial" panose="020B0604020202020204" pitchFamily="34" charset="0"/>
              </a:rPr>
              <a:t>Classroom observations will be conducted in accordance with the applicable contract (Section 10).  A copy of the contract can be found in Appendix III of this handbook and on myafaonline.org.</a:t>
            </a:r>
          </a:p>
          <a:p>
            <a:endParaRPr lang="en-US" dirty="0"/>
          </a:p>
          <a:p>
            <a:r>
              <a:rPr lang="en-US" b="1" dirty="0"/>
              <a:t>Observations a meant to be constructive, to help improve the classroom experience.</a:t>
            </a:r>
          </a:p>
        </p:txBody>
      </p:sp>
      <p:pic>
        <p:nvPicPr>
          <p:cNvPr id="11" name="Audio 10">
            <a:hlinkClick r:id="" action="ppaction://media"/>
            <a:extLst>
              <a:ext uri="{FF2B5EF4-FFF2-40B4-BE49-F238E27FC236}">
                <a16:creationId xmlns:a16="http://schemas.microsoft.com/office/drawing/2014/main" id="{C3156371-44CC-43B0-B814-53C27AA640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3136861"/>
      </p:ext>
    </p:extLst>
  </p:cSld>
  <p:clrMapOvr>
    <a:masterClrMapping/>
  </p:clrMapOvr>
  <mc:AlternateContent xmlns:mc="http://schemas.openxmlformats.org/markup-compatibility/2006" xmlns:p14="http://schemas.microsoft.com/office/powerpoint/2010/main">
    <mc:Choice Requires="p14">
      <p:transition spd="slow" p14:dur="2000" advTm="85053"/>
    </mc:Choice>
    <mc:Fallback xmlns="">
      <p:transition spd="slow" advTm="8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28C7-A3F6-4B43-B4CE-841907D02F33}"/>
              </a:ext>
            </a:extLst>
          </p:cNvPr>
          <p:cNvSpPr>
            <a:spLocks noGrp="1"/>
          </p:cNvSpPr>
          <p:nvPr>
            <p:ph type="title"/>
          </p:nvPr>
        </p:nvSpPr>
        <p:spPr>
          <a:xfrm>
            <a:off x="838200" y="18255"/>
            <a:ext cx="10515600" cy="1325563"/>
          </a:xfrm>
        </p:spPr>
        <p:txBody>
          <a:bodyPr/>
          <a:lstStyle/>
          <a:p>
            <a:pPr algn="ctr"/>
            <a:r>
              <a:rPr lang="en-US" b="1" u="sng" dirty="0"/>
              <a:t>GRANT OPPORTUNITIES</a:t>
            </a:r>
          </a:p>
        </p:txBody>
      </p:sp>
      <p:sp>
        <p:nvSpPr>
          <p:cNvPr id="3" name="Content Placeholder 2">
            <a:extLst>
              <a:ext uri="{FF2B5EF4-FFF2-40B4-BE49-F238E27FC236}">
                <a16:creationId xmlns:a16="http://schemas.microsoft.com/office/drawing/2014/main" id="{5B41FD6F-AF01-4E73-A117-62617D2B4FFE}"/>
              </a:ext>
            </a:extLst>
          </p:cNvPr>
          <p:cNvSpPr>
            <a:spLocks noGrp="1"/>
          </p:cNvSpPr>
          <p:nvPr>
            <p:ph idx="1"/>
          </p:nvPr>
        </p:nvSpPr>
        <p:spPr>
          <a:xfrm>
            <a:off x="433137" y="1026695"/>
            <a:ext cx="11337757" cy="5149516"/>
          </a:xfrm>
        </p:spPr>
        <p:txBody>
          <a:bodyPr>
            <a:noAutofit/>
          </a:bodyPr>
          <a:lstStyle/>
          <a:p>
            <a:pPr marL="0" indent="0">
              <a:buNone/>
            </a:pPr>
            <a:r>
              <a:rPr lang="en-US" sz="2600" dirty="0"/>
              <a:t>Grants are offered by the AFA for the purpose of enriching NCC adjunct faculty skills in their academic subject areas or to enhance union leadership abilities by attending professional or union conferences/seminars and/or workshops.  The following eligibility criteria must be met to be considered for an award:</a:t>
            </a:r>
          </a:p>
          <a:p>
            <a:pPr marL="0" indent="0">
              <a:buNone/>
            </a:pPr>
            <a:r>
              <a:rPr lang="en-US" sz="2600" dirty="0"/>
              <a:t>	1. The candidate shall be a member in good standing of the AFA and</a:t>
            </a:r>
          </a:p>
          <a:p>
            <a:pPr marL="0" indent="0">
              <a:buNone/>
            </a:pPr>
            <a:r>
              <a:rPr lang="en-US" sz="2600" dirty="0"/>
              <a:t>	shall have passed through the probationary period of 3 semesters.</a:t>
            </a:r>
          </a:p>
          <a:p>
            <a:pPr marL="0" indent="0">
              <a:buNone/>
            </a:pPr>
            <a:r>
              <a:rPr lang="en-US" sz="2600" dirty="0"/>
              <a:t>	2. The candidate shall currently be working or had been working in</a:t>
            </a:r>
          </a:p>
          <a:p>
            <a:pPr marL="0" indent="0">
              <a:buNone/>
            </a:pPr>
            <a:r>
              <a:rPr lang="en-US" sz="2600" dirty="0"/>
              <a:t>	the previous academic year.</a:t>
            </a:r>
          </a:p>
          <a:p>
            <a:pPr marL="0" indent="0">
              <a:buNone/>
            </a:pPr>
            <a:r>
              <a:rPr lang="en-US" sz="2600" dirty="0"/>
              <a:t>	3. The event indicated shall meet the requirements stated in the</a:t>
            </a:r>
          </a:p>
          <a:p>
            <a:pPr marL="0" indent="0">
              <a:buNone/>
            </a:pPr>
            <a:r>
              <a:rPr lang="en-US" sz="2600" dirty="0"/>
              <a:t>	purpose clause (must be related to academic subject area or enhance</a:t>
            </a:r>
          </a:p>
          <a:p>
            <a:pPr marL="0" indent="0">
              <a:buNone/>
            </a:pPr>
            <a:r>
              <a:rPr lang="en-US" sz="2600" dirty="0"/>
              <a:t>	union leadership abilities).</a:t>
            </a:r>
          </a:p>
          <a:p>
            <a:pPr marL="0" indent="0">
              <a:buNone/>
            </a:pPr>
            <a:r>
              <a:rPr lang="en-US" sz="2600" dirty="0"/>
              <a:t>	4. Candidates may apply for only one grant in each two year period.</a:t>
            </a:r>
          </a:p>
        </p:txBody>
      </p:sp>
      <p:pic>
        <p:nvPicPr>
          <p:cNvPr id="6" name="Audio 5">
            <a:hlinkClick r:id="" action="ppaction://media"/>
            <a:extLst>
              <a:ext uri="{FF2B5EF4-FFF2-40B4-BE49-F238E27FC236}">
                <a16:creationId xmlns:a16="http://schemas.microsoft.com/office/drawing/2014/main" id="{EC55D31A-B5A6-429A-9E3D-6BB10FE182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2429249"/>
      </p:ext>
    </p:extLst>
  </p:cSld>
  <p:clrMapOvr>
    <a:masterClrMapping/>
  </p:clrMapOvr>
  <mc:AlternateContent xmlns:mc="http://schemas.openxmlformats.org/markup-compatibility/2006" xmlns:p14="http://schemas.microsoft.com/office/powerpoint/2010/main">
    <mc:Choice Requires="p14">
      <p:transition spd="slow" p14:dur="2000" advTm="18719"/>
    </mc:Choice>
    <mc:Fallback xmlns="">
      <p:transition spd="slow" advTm="1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28C7-A3F6-4B43-B4CE-841907D02F33}"/>
              </a:ext>
            </a:extLst>
          </p:cNvPr>
          <p:cNvSpPr>
            <a:spLocks noGrp="1"/>
          </p:cNvSpPr>
          <p:nvPr>
            <p:ph type="title"/>
          </p:nvPr>
        </p:nvSpPr>
        <p:spPr>
          <a:xfrm>
            <a:off x="838200" y="18255"/>
            <a:ext cx="10515600" cy="1325563"/>
          </a:xfrm>
        </p:spPr>
        <p:txBody>
          <a:bodyPr/>
          <a:lstStyle/>
          <a:p>
            <a:pPr algn="ctr"/>
            <a:r>
              <a:rPr lang="en-US" b="1" u="sng" dirty="0"/>
              <a:t>GRANT OPPORTUNITIES</a:t>
            </a:r>
          </a:p>
        </p:txBody>
      </p:sp>
      <p:sp>
        <p:nvSpPr>
          <p:cNvPr id="3" name="Content Placeholder 2">
            <a:extLst>
              <a:ext uri="{FF2B5EF4-FFF2-40B4-BE49-F238E27FC236}">
                <a16:creationId xmlns:a16="http://schemas.microsoft.com/office/drawing/2014/main" id="{5B41FD6F-AF01-4E73-A117-62617D2B4FFE}"/>
              </a:ext>
            </a:extLst>
          </p:cNvPr>
          <p:cNvSpPr>
            <a:spLocks noGrp="1"/>
          </p:cNvSpPr>
          <p:nvPr>
            <p:ph idx="1"/>
          </p:nvPr>
        </p:nvSpPr>
        <p:spPr>
          <a:xfrm>
            <a:off x="433137" y="1026695"/>
            <a:ext cx="11337757" cy="5149516"/>
          </a:xfrm>
        </p:spPr>
        <p:txBody>
          <a:bodyPr>
            <a:noAutofit/>
          </a:bodyPr>
          <a:lstStyle/>
          <a:p>
            <a:pPr marL="0" indent="0">
              <a:buNone/>
            </a:pPr>
            <a:endParaRPr lang="en-US" sz="2600" dirty="0"/>
          </a:p>
          <a:p>
            <a:pPr marL="0" indent="0">
              <a:buNone/>
            </a:pPr>
            <a:r>
              <a:rPr lang="en-US" sz="2400" b="1" dirty="0"/>
              <a:t>Total Allocated Amount: </a:t>
            </a:r>
            <a:r>
              <a:rPr lang="en-US" sz="2400" dirty="0"/>
              <a:t>Maximum of $10,000.00 per year for all grants</a:t>
            </a:r>
          </a:p>
          <a:p>
            <a:pPr marL="0" indent="0">
              <a:buNone/>
            </a:pPr>
            <a:r>
              <a:rPr lang="en-US" sz="2400" b="1" dirty="0"/>
              <a:t>Grant Award:</a:t>
            </a:r>
            <a:r>
              <a:rPr lang="en-US" sz="2400" dirty="0"/>
              <a:t> No more than $500.00 per grant</a:t>
            </a:r>
          </a:p>
          <a:p>
            <a:pPr marL="0" indent="0">
              <a:buNone/>
            </a:pPr>
            <a:endParaRPr lang="en-US" sz="2400" dirty="0"/>
          </a:p>
          <a:p>
            <a:pPr marL="0" marR="0" indent="0">
              <a:spcBef>
                <a:spcPts val="0"/>
              </a:spcBef>
              <a:spcAft>
                <a:spcPts val="0"/>
              </a:spcAft>
              <a:buNone/>
            </a:pPr>
            <a:r>
              <a:rPr lang="en-US" sz="2400" b="1" dirty="0">
                <a:effectLst/>
                <a:latin typeface="Times New Roman" panose="02020603050405020304" pitchFamily="18" charset="0"/>
                <a:ea typeface="Times New Roman" panose="02020603050405020304" pitchFamily="18" charset="0"/>
              </a:rPr>
              <a:t>Eligibility: </a:t>
            </a:r>
            <a:r>
              <a:rPr lang="en-US" sz="24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2400">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1.  The candidate shall be a member in good standing of the AFA and shall have passed through the probationary period of 3 semesters.</a:t>
            </a:r>
          </a:p>
          <a:p>
            <a:pPr marL="0" marR="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rPr>
              <a:t>   2. The candidate shall be currently working or had been working in the previous academic year.</a:t>
            </a:r>
          </a:p>
          <a:p>
            <a:pPr marL="0" marR="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rPr>
              <a:t>   3. The event indicated shall meet the requirements stated in the </a:t>
            </a:r>
            <a:r>
              <a:rPr lang="en-US" sz="2400" b="1" dirty="0">
                <a:effectLst/>
                <a:latin typeface="Times New Roman" panose="02020603050405020304" pitchFamily="18" charset="0"/>
                <a:ea typeface="Times New Roman" panose="02020603050405020304" pitchFamily="18" charset="0"/>
              </a:rPr>
              <a:t>purpose clause</a:t>
            </a:r>
            <a:r>
              <a:rPr lang="en-US" sz="24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rPr>
              <a:t>   4. Candidates may apply for only one grant in each two year period.</a:t>
            </a:r>
            <a:endParaRPr lang="en-US" sz="3200" b="1" dirty="0"/>
          </a:p>
          <a:p>
            <a:pPr marL="0" indent="0" algn="ctr">
              <a:buNone/>
            </a:pPr>
            <a:r>
              <a:rPr lang="en-US" sz="3200" b="1" dirty="0">
                <a:solidFill>
                  <a:srgbClr val="FF0000"/>
                </a:solidFill>
              </a:rPr>
              <a:t>Grant applications may be downloaded at myafaonline.org</a:t>
            </a:r>
          </a:p>
          <a:p>
            <a:pPr marL="0" indent="0">
              <a:buNone/>
            </a:pPr>
            <a:endParaRPr lang="en-US" sz="2600" b="1" dirty="0"/>
          </a:p>
        </p:txBody>
      </p:sp>
      <p:pic>
        <p:nvPicPr>
          <p:cNvPr id="6" name="Audio 5">
            <a:hlinkClick r:id="" action="ppaction://media"/>
            <a:extLst>
              <a:ext uri="{FF2B5EF4-FFF2-40B4-BE49-F238E27FC236}">
                <a16:creationId xmlns:a16="http://schemas.microsoft.com/office/drawing/2014/main" id="{86EF5AA4-C974-423C-8FBE-3C9142DBBC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7930974"/>
      </p:ext>
    </p:extLst>
  </p:cSld>
  <p:clrMapOvr>
    <a:masterClrMapping/>
  </p:clrMapOvr>
  <mc:AlternateContent xmlns:mc="http://schemas.openxmlformats.org/markup-compatibility/2006" xmlns:p14="http://schemas.microsoft.com/office/powerpoint/2010/main">
    <mc:Choice Requires="p14">
      <p:transition spd="slow" p14:dur="2000" advTm="37472"/>
    </mc:Choice>
    <mc:Fallback xmlns="">
      <p:transition spd="slow" advTm="3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9FA7-E15A-478D-86C4-8F136F80A925}"/>
              </a:ext>
            </a:extLst>
          </p:cNvPr>
          <p:cNvSpPr>
            <a:spLocks noGrp="1"/>
          </p:cNvSpPr>
          <p:nvPr>
            <p:ph type="title"/>
          </p:nvPr>
        </p:nvSpPr>
        <p:spPr/>
        <p:txBody>
          <a:bodyPr/>
          <a:lstStyle/>
          <a:p>
            <a:pPr algn="ctr"/>
            <a:r>
              <a:rPr lang="en-US" b="1" u="sng" dirty="0"/>
              <a:t>DAYCARE</a:t>
            </a:r>
          </a:p>
        </p:txBody>
      </p:sp>
      <p:sp>
        <p:nvSpPr>
          <p:cNvPr id="3" name="Content Placeholder 2">
            <a:extLst>
              <a:ext uri="{FF2B5EF4-FFF2-40B4-BE49-F238E27FC236}">
                <a16:creationId xmlns:a16="http://schemas.microsoft.com/office/drawing/2014/main" id="{82708ACD-B9EF-4B21-8524-A88A6CB4AADC}"/>
              </a:ext>
            </a:extLst>
          </p:cNvPr>
          <p:cNvSpPr>
            <a:spLocks noGrp="1"/>
          </p:cNvSpPr>
          <p:nvPr>
            <p:ph idx="1"/>
          </p:nvPr>
        </p:nvSpPr>
        <p:spPr/>
        <p:txBody>
          <a:bodyPr>
            <a:normAutofit/>
          </a:bodyPr>
          <a:lstStyle/>
          <a:p>
            <a:r>
              <a:rPr lang="en-US" sz="3600" dirty="0"/>
              <a:t>The Children’s Greenhouse is the College’s daycare center.  It provides quality, low-cost daycare to the children of students, faculty, and staff.  Contact the Greenhouse at 516-572-7614 or email them at childcare@ncc.edu. </a:t>
            </a:r>
          </a:p>
        </p:txBody>
      </p:sp>
      <p:pic>
        <p:nvPicPr>
          <p:cNvPr id="7" name="Audio 6">
            <a:hlinkClick r:id="" action="ppaction://media"/>
            <a:extLst>
              <a:ext uri="{FF2B5EF4-FFF2-40B4-BE49-F238E27FC236}">
                <a16:creationId xmlns:a16="http://schemas.microsoft.com/office/drawing/2014/main" id="{67055819-6CF3-4627-A9D1-87013EB10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4462946"/>
      </p:ext>
    </p:extLst>
  </p:cSld>
  <p:clrMapOvr>
    <a:masterClrMapping/>
  </p:clrMapOvr>
  <mc:AlternateContent xmlns:mc="http://schemas.openxmlformats.org/markup-compatibility/2006" xmlns:p14="http://schemas.microsoft.com/office/powerpoint/2010/main">
    <mc:Choice Requires="p14">
      <p:transition spd="slow" p14:dur="2000" advTm="18281"/>
    </mc:Choice>
    <mc:Fallback xmlns="">
      <p:transition spd="slow" advTm="1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3252-25D4-4077-AB34-9230CFCB4D43}"/>
              </a:ext>
            </a:extLst>
          </p:cNvPr>
          <p:cNvSpPr>
            <a:spLocks noGrp="1"/>
          </p:cNvSpPr>
          <p:nvPr>
            <p:ph type="title"/>
          </p:nvPr>
        </p:nvSpPr>
        <p:spPr/>
        <p:txBody>
          <a:bodyPr/>
          <a:lstStyle/>
          <a:p>
            <a:pPr algn="ctr"/>
            <a:r>
              <a:rPr lang="en-US" b="1" u="sng" dirty="0"/>
              <a:t>AFA CONTACT INFORMATION</a:t>
            </a:r>
          </a:p>
        </p:txBody>
      </p:sp>
      <p:sp>
        <p:nvSpPr>
          <p:cNvPr id="3" name="Content Placeholder 2">
            <a:extLst>
              <a:ext uri="{FF2B5EF4-FFF2-40B4-BE49-F238E27FC236}">
                <a16:creationId xmlns:a16="http://schemas.microsoft.com/office/drawing/2014/main" id="{71374247-AA03-4AE5-B17E-8CD2358841B3}"/>
              </a:ext>
            </a:extLst>
          </p:cNvPr>
          <p:cNvSpPr>
            <a:spLocks noGrp="1"/>
          </p:cNvSpPr>
          <p:nvPr>
            <p:ph idx="1"/>
          </p:nvPr>
        </p:nvSpPr>
        <p:spPr/>
        <p:txBody>
          <a:bodyPr/>
          <a:lstStyle/>
          <a:p>
            <a:r>
              <a:rPr lang="en-US" b="1" dirty="0">
                <a:highlight>
                  <a:srgbClr val="FFFF00"/>
                </a:highlight>
              </a:rPr>
              <a:t>Website: </a:t>
            </a:r>
            <a:r>
              <a:rPr lang="en-US" b="1" dirty="0">
                <a:highlight>
                  <a:srgbClr val="FFFF00"/>
                </a:highlight>
                <a:hlinkClick r:id="rId5"/>
              </a:rPr>
              <a:t>www.myafaonline.org</a:t>
            </a:r>
            <a:endParaRPr lang="en-US" b="1" dirty="0">
              <a:highlight>
                <a:srgbClr val="FFFF00"/>
              </a:highlight>
            </a:endParaRPr>
          </a:p>
          <a:p>
            <a:endParaRPr lang="en-US" b="1" dirty="0"/>
          </a:p>
          <a:p>
            <a:r>
              <a:rPr lang="en-US" dirty="0"/>
              <a:t>Important resource for locating numerous AFA documents such as our Constitution, By-Laws, and Labor Contract, along with contact information and minutes from past meetings.</a:t>
            </a:r>
          </a:p>
          <a:p>
            <a:endParaRPr lang="en-US" dirty="0"/>
          </a:p>
          <a:p>
            <a:r>
              <a:rPr lang="en-US" b="1" dirty="0"/>
              <a:t>President’s Email: </a:t>
            </a:r>
            <a:r>
              <a:rPr lang="en-US" dirty="0">
                <a:hlinkClick r:id="rId6"/>
              </a:rPr>
              <a:t>stefcarol7@aol.com</a:t>
            </a:r>
            <a:endParaRPr lang="en-US" dirty="0"/>
          </a:p>
          <a:p>
            <a:r>
              <a:rPr lang="en-US" b="1" dirty="0"/>
              <a:t>President’s Cell Phone: </a:t>
            </a:r>
            <a:r>
              <a:rPr lang="en-US" dirty="0"/>
              <a:t>631-796-2115</a:t>
            </a:r>
          </a:p>
          <a:p>
            <a:endParaRPr lang="en-US" b="1" dirty="0"/>
          </a:p>
          <a:p>
            <a:endParaRPr lang="en-US" b="1" dirty="0"/>
          </a:p>
        </p:txBody>
      </p:sp>
      <p:pic>
        <p:nvPicPr>
          <p:cNvPr id="7" name="Audio 6">
            <a:hlinkClick r:id="" action="ppaction://media"/>
            <a:extLst>
              <a:ext uri="{FF2B5EF4-FFF2-40B4-BE49-F238E27FC236}">
                <a16:creationId xmlns:a16="http://schemas.microsoft.com/office/drawing/2014/main" id="{A0441B68-3EAF-463F-BD72-FE96D2B9A9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8787340"/>
      </p:ext>
    </p:extLst>
  </p:cSld>
  <p:clrMapOvr>
    <a:masterClrMapping/>
  </p:clrMapOvr>
  <mc:AlternateContent xmlns:mc="http://schemas.openxmlformats.org/markup-compatibility/2006" xmlns:p14="http://schemas.microsoft.com/office/powerpoint/2010/main">
    <mc:Choice Requires="p14">
      <p:transition spd="slow" p14:dur="2000" advTm="17394"/>
    </mc:Choice>
    <mc:Fallback xmlns="">
      <p:transition spd="slow" advTm="1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7A43-F680-4831-A7BF-2C2AE10DB562}"/>
              </a:ext>
            </a:extLst>
          </p:cNvPr>
          <p:cNvSpPr>
            <a:spLocks noGrp="1"/>
          </p:cNvSpPr>
          <p:nvPr>
            <p:ph type="title"/>
          </p:nvPr>
        </p:nvSpPr>
        <p:spPr/>
        <p:txBody>
          <a:bodyPr/>
          <a:lstStyle/>
          <a:p>
            <a:pPr algn="ctr"/>
            <a:r>
              <a:rPr lang="en-US" b="1" u="sng" dirty="0"/>
              <a:t>AFA OFFICERS AND EXECUTIVE BOARD</a:t>
            </a:r>
          </a:p>
        </p:txBody>
      </p:sp>
      <p:sp>
        <p:nvSpPr>
          <p:cNvPr id="3" name="Content Placeholder 2">
            <a:extLst>
              <a:ext uri="{FF2B5EF4-FFF2-40B4-BE49-F238E27FC236}">
                <a16:creationId xmlns:a16="http://schemas.microsoft.com/office/drawing/2014/main" id="{60E5D9EC-C1C1-4E0F-B9C2-8D22D258D9AF}"/>
              </a:ext>
            </a:extLst>
          </p:cNvPr>
          <p:cNvSpPr>
            <a:spLocks noGrp="1"/>
          </p:cNvSpPr>
          <p:nvPr>
            <p:ph idx="1"/>
          </p:nvPr>
        </p:nvSpPr>
        <p:spPr>
          <a:xfrm>
            <a:off x="838200" y="1475874"/>
            <a:ext cx="10515600" cy="5017001"/>
          </a:xfrm>
        </p:spPr>
        <p:txBody>
          <a:bodyPr>
            <a:normAutofit fontScale="92500" lnSpcReduction="10000"/>
          </a:bodyPr>
          <a:lstStyle/>
          <a:p>
            <a:r>
              <a:rPr lang="en-US" b="1" dirty="0"/>
              <a:t>OFFICERS</a:t>
            </a:r>
          </a:p>
          <a:p>
            <a:pPr lvl="1"/>
            <a:r>
              <a:rPr lang="en-US" dirty="0"/>
              <a:t>President – Stefan </a:t>
            </a:r>
            <a:r>
              <a:rPr lang="en-US" dirty="0" err="1"/>
              <a:t>Krompier</a:t>
            </a:r>
            <a:r>
              <a:rPr lang="en-US" dirty="0"/>
              <a:t> – </a:t>
            </a:r>
            <a:r>
              <a:rPr lang="en-US" dirty="0">
                <a:hlinkClick r:id="rId5"/>
              </a:rPr>
              <a:t>stefcarol7@aol.com</a:t>
            </a:r>
            <a:endParaRPr lang="en-US" dirty="0"/>
          </a:p>
          <a:p>
            <a:pPr lvl="1"/>
            <a:r>
              <a:rPr lang="en-US" dirty="0"/>
              <a:t>Vice President – Scott Stark – </a:t>
            </a:r>
            <a:r>
              <a:rPr lang="en-US" dirty="0">
                <a:hlinkClick r:id="rId6"/>
              </a:rPr>
              <a:t>scott.stark@ncc.edu</a:t>
            </a:r>
            <a:endParaRPr lang="en-US" dirty="0"/>
          </a:p>
          <a:p>
            <a:pPr lvl="1"/>
            <a:r>
              <a:rPr lang="en-US" dirty="0"/>
              <a:t>Treasurer – Barbara Gregorio – </a:t>
            </a:r>
            <a:r>
              <a:rPr lang="en-US" dirty="0">
                <a:hlinkClick r:id="rId7"/>
              </a:rPr>
              <a:t>Barbara.gregorio@ncc.edu</a:t>
            </a:r>
            <a:endParaRPr lang="en-US" dirty="0"/>
          </a:p>
          <a:p>
            <a:pPr lvl="1"/>
            <a:r>
              <a:rPr lang="en-US" dirty="0"/>
              <a:t>Secretary – Rosemarie </a:t>
            </a:r>
            <a:r>
              <a:rPr lang="en-US" dirty="0" err="1"/>
              <a:t>Tavitian</a:t>
            </a:r>
            <a:r>
              <a:rPr lang="en-US" dirty="0"/>
              <a:t> – </a:t>
            </a:r>
            <a:r>
              <a:rPr lang="en-US" dirty="0">
                <a:hlinkClick r:id="rId8"/>
              </a:rPr>
              <a:t>rosemarie.tavitian@ncc.edu</a:t>
            </a:r>
            <a:endParaRPr lang="en-US" dirty="0"/>
          </a:p>
          <a:p>
            <a:pPr lvl="1"/>
            <a:r>
              <a:rPr lang="en-US" dirty="0"/>
              <a:t>CIO – Richard </a:t>
            </a:r>
            <a:r>
              <a:rPr lang="en-US" dirty="0" err="1"/>
              <a:t>Erben</a:t>
            </a:r>
            <a:r>
              <a:rPr lang="en-US" dirty="0"/>
              <a:t> – </a:t>
            </a:r>
            <a:r>
              <a:rPr lang="en-US" dirty="0">
                <a:hlinkClick r:id="rId9"/>
              </a:rPr>
              <a:t>admin@myafaonline.org</a:t>
            </a:r>
            <a:endParaRPr lang="en-US" dirty="0"/>
          </a:p>
          <a:p>
            <a:r>
              <a:rPr lang="en-US" b="1" dirty="0"/>
              <a:t>EXECUTIVE BOARD</a:t>
            </a:r>
          </a:p>
          <a:p>
            <a:pPr lvl="1"/>
            <a:r>
              <a:rPr lang="en-US" dirty="0"/>
              <a:t>Richard Beck – </a:t>
            </a:r>
            <a:r>
              <a:rPr lang="en-US" dirty="0">
                <a:hlinkClick r:id="rId10"/>
              </a:rPr>
              <a:t>Richard.beck@ncc.edu</a:t>
            </a:r>
            <a:endParaRPr lang="en-US" dirty="0"/>
          </a:p>
          <a:p>
            <a:pPr lvl="1"/>
            <a:r>
              <a:rPr lang="en-US" dirty="0"/>
              <a:t>Ken </a:t>
            </a:r>
            <a:r>
              <a:rPr lang="en-US" dirty="0" err="1"/>
              <a:t>Bellafiore</a:t>
            </a:r>
            <a:r>
              <a:rPr lang="en-US" dirty="0"/>
              <a:t> – </a:t>
            </a:r>
            <a:r>
              <a:rPr lang="en-US" dirty="0">
                <a:hlinkClick r:id="rId11"/>
              </a:rPr>
              <a:t>Kenneth.bellafiore@ncc.edu</a:t>
            </a:r>
            <a:endParaRPr lang="en-US" dirty="0"/>
          </a:p>
          <a:p>
            <a:pPr lvl="1"/>
            <a:r>
              <a:rPr lang="en-US" dirty="0">
                <a:solidFill>
                  <a:srgbClr val="FF0000"/>
                </a:solidFill>
              </a:rPr>
              <a:t>Chris Enright </a:t>
            </a:r>
            <a:r>
              <a:rPr lang="en-US" dirty="0"/>
              <a:t>– </a:t>
            </a:r>
            <a:r>
              <a:rPr lang="en-US" dirty="0">
                <a:hlinkClick r:id="rId12"/>
              </a:rPr>
              <a:t>chrisenrightafa@gmail.com</a:t>
            </a:r>
            <a:endParaRPr lang="en-US" dirty="0"/>
          </a:p>
          <a:p>
            <a:pPr lvl="1"/>
            <a:r>
              <a:rPr lang="en-US" dirty="0"/>
              <a:t>Bob </a:t>
            </a:r>
            <a:r>
              <a:rPr lang="en-US" dirty="0" err="1"/>
              <a:t>Feminella</a:t>
            </a:r>
            <a:r>
              <a:rPr lang="en-US" dirty="0"/>
              <a:t> – </a:t>
            </a:r>
            <a:r>
              <a:rPr lang="en-US" dirty="0">
                <a:hlinkClick r:id="rId13"/>
              </a:rPr>
              <a:t>professorrnf@optonline.net</a:t>
            </a:r>
            <a:endParaRPr lang="en-US" dirty="0"/>
          </a:p>
          <a:p>
            <a:pPr lvl="1"/>
            <a:r>
              <a:rPr lang="en-US" dirty="0"/>
              <a:t>Paul </a:t>
            </a:r>
            <a:r>
              <a:rPr lang="en-US" dirty="0" err="1"/>
              <a:t>Guadagnino</a:t>
            </a:r>
            <a:r>
              <a:rPr lang="en-US" dirty="0"/>
              <a:t> – </a:t>
            </a:r>
            <a:r>
              <a:rPr lang="en-US" dirty="0">
                <a:hlinkClick r:id="rId14"/>
              </a:rPr>
              <a:t>paul.guadagnino@gmail.com</a:t>
            </a:r>
            <a:endParaRPr lang="en-US" dirty="0"/>
          </a:p>
          <a:p>
            <a:pPr lvl="1"/>
            <a:r>
              <a:rPr lang="en-US" dirty="0"/>
              <a:t>Garry Ouellette – </a:t>
            </a:r>
            <a:r>
              <a:rPr lang="en-US" dirty="0">
                <a:hlinkClick r:id="rId15"/>
              </a:rPr>
              <a:t>garry.ouellette@ncc.edu</a:t>
            </a:r>
            <a:endParaRPr lang="en-US" dirty="0"/>
          </a:p>
          <a:p>
            <a:pPr lvl="1"/>
            <a:r>
              <a:rPr lang="en-US" dirty="0"/>
              <a:t>Ethel Weeks – </a:t>
            </a:r>
            <a:r>
              <a:rPr lang="en-US" dirty="0">
                <a:hlinkClick r:id="rId16"/>
              </a:rPr>
              <a:t>ethel.weeks@ncc.edu</a:t>
            </a: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5A5B7A38-6C9D-4DB5-94A1-E914C5ED7FC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433040"/>
      </p:ext>
    </p:extLst>
  </p:cSld>
  <p:clrMapOvr>
    <a:masterClrMapping/>
  </p:clrMapOvr>
  <mc:AlternateContent xmlns:mc="http://schemas.openxmlformats.org/markup-compatibility/2006" xmlns:p14="http://schemas.microsoft.com/office/powerpoint/2010/main">
    <mc:Choice Requires="p14">
      <p:transition spd="slow" p14:dur="2000" advTm="22871"/>
    </mc:Choice>
    <mc:Fallback xmlns="">
      <p:transition spd="slow" advTm="2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7A43-F680-4831-A7BF-2C2AE10DB562}"/>
              </a:ext>
            </a:extLst>
          </p:cNvPr>
          <p:cNvSpPr>
            <a:spLocks noGrp="1"/>
          </p:cNvSpPr>
          <p:nvPr>
            <p:ph type="title"/>
          </p:nvPr>
        </p:nvSpPr>
        <p:spPr/>
        <p:txBody>
          <a:bodyPr/>
          <a:lstStyle/>
          <a:p>
            <a:pPr algn="ctr"/>
            <a:r>
              <a:rPr lang="en-US" b="1" u="sng" dirty="0"/>
              <a:t>AFA OFFICERS AND EXECUTIVE BOARD</a:t>
            </a:r>
          </a:p>
        </p:txBody>
      </p:sp>
      <p:sp>
        <p:nvSpPr>
          <p:cNvPr id="3" name="Content Placeholder 2">
            <a:extLst>
              <a:ext uri="{FF2B5EF4-FFF2-40B4-BE49-F238E27FC236}">
                <a16:creationId xmlns:a16="http://schemas.microsoft.com/office/drawing/2014/main" id="{60E5D9EC-C1C1-4E0F-B9C2-8D22D258D9AF}"/>
              </a:ext>
            </a:extLst>
          </p:cNvPr>
          <p:cNvSpPr>
            <a:spLocks noGrp="1"/>
          </p:cNvSpPr>
          <p:nvPr>
            <p:ph idx="1"/>
          </p:nvPr>
        </p:nvSpPr>
        <p:spPr>
          <a:xfrm>
            <a:off x="838200" y="1475874"/>
            <a:ext cx="10515600" cy="5017001"/>
          </a:xfrm>
        </p:spPr>
        <p:txBody>
          <a:bodyPr>
            <a:normAutofit fontScale="92500" lnSpcReduction="10000"/>
          </a:bodyPr>
          <a:lstStyle/>
          <a:p>
            <a:r>
              <a:rPr lang="en-US" b="1" dirty="0"/>
              <a:t>OFFICERS</a:t>
            </a:r>
          </a:p>
          <a:p>
            <a:pPr lvl="1"/>
            <a:r>
              <a:rPr lang="en-US" dirty="0"/>
              <a:t>President – Stefan </a:t>
            </a:r>
            <a:r>
              <a:rPr lang="en-US" dirty="0" err="1"/>
              <a:t>Krompier</a:t>
            </a:r>
            <a:r>
              <a:rPr lang="en-US" dirty="0"/>
              <a:t> – </a:t>
            </a:r>
            <a:r>
              <a:rPr lang="en-US" dirty="0">
                <a:hlinkClick r:id="rId5"/>
              </a:rPr>
              <a:t>stefcarol7@aol.com</a:t>
            </a:r>
            <a:endParaRPr lang="en-US" dirty="0"/>
          </a:p>
          <a:p>
            <a:pPr lvl="1"/>
            <a:r>
              <a:rPr lang="en-US" dirty="0"/>
              <a:t>Vice President – Scott Stark – </a:t>
            </a:r>
            <a:r>
              <a:rPr lang="en-US" dirty="0">
                <a:hlinkClick r:id="rId6"/>
              </a:rPr>
              <a:t>scott.stark@ncc.edu</a:t>
            </a:r>
            <a:endParaRPr lang="en-US" dirty="0"/>
          </a:p>
          <a:p>
            <a:pPr lvl="1"/>
            <a:r>
              <a:rPr lang="en-US" dirty="0"/>
              <a:t>Treasurer – Barbara Gregorio – </a:t>
            </a:r>
            <a:r>
              <a:rPr lang="en-US" dirty="0">
                <a:hlinkClick r:id="rId7"/>
              </a:rPr>
              <a:t>Barbara.gregorio@ncc.edu</a:t>
            </a:r>
            <a:endParaRPr lang="en-US" dirty="0"/>
          </a:p>
          <a:p>
            <a:pPr lvl="1"/>
            <a:r>
              <a:rPr lang="en-US" dirty="0"/>
              <a:t>Secretary – Rosemarie </a:t>
            </a:r>
            <a:r>
              <a:rPr lang="en-US" dirty="0" err="1"/>
              <a:t>Tavitian</a:t>
            </a:r>
            <a:r>
              <a:rPr lang="en-US" dirty="0"/>
              <a:t> – </a:t>
            </a:r>
            <a:r>
              <a:rPr lang="en-US" dirty="0">
                <a:hlinkClick r:id="rId8"/>
              </a:rPr>
              <a:t>rosemarie.tavitian@ncc.edu</a:t>
            </a:r>
            <a:endParaRPr lang="en-US" dirty="0"/>
          </a:p>
          <a:p>
            <a:pPr lvl="1"/>
            <a:r>
              <a:rPr lang="en-US" dirty="0"/>
              <a:t>CIO – Richard </a:t>
            </a:r>
            <a:r>
              <a:rPr lang="en-US" dirty="0" err="1"/>
              <a:t>Erben</a:t>
            </a:r>
            <a:r>
              <a:rPr lang="en-US" dirty="0"/>
              <a:t> – </a:t>
            </a:r>
            <a:r>
              <a:rPr lang="en-US" dirty="0">
                <a:hlinkClick r:id="rId9"/>
              </a:rPr>
              <a:t>admin@myafaonline.org</a:t>
            </a:r>
            <a:endParaRPr lang="en-US" dirty="0"/>
          </a:p>
          <a:p>
            <a:r>
              <a:rPr lang="en-US" b="1" dirty="0"/>
              <a:t>EXECUTIVE BOARD</a:t>
            </a:r>
          </a:p>
          <a:p>
            <a:pPr lvl="1"/>
            <a:r>
              <a:rPr lang="en-US" dirty="0"/>
              <a:t>Richard Beck – </a:t>
            </a:r>
            <a:r>
              <a:rPr lang="en-US" dirty="0">
                <a:hlinkClick r:id="rId10"/>
              </a:rPr>
              <a:t>Richard.beck@ncc.edu</a:t>
            </a:r>
            <a:endParaRPr lang="en-US" dirty="0"/>
          </a:p>
          <a:p>
            <a:pPr lvl="1"/>
            <a:r>
              <a:rPr lang="en-US" dirty="0"/>
              <a:t>Ken </a:t>
            </a:r>
            <a:r>
              <a:rPr lang="en-US" dirty="0" err="1"/>
              <a:t>Bellafiore</a:t>
            </a:r>
            <a:r>
              <a:rPr lang="en-US" dirty="0"/>
              <a:t> – </a:t>
            </a:r>
            <a:r>
              <a:rPr lang="en-US" dirty="0">
                <a:hlinkClick r:id="rId11"/>
              </a:rPr>
              <a:t>Kenneth.bellafiore@ncc.edu</a:t>
            </a:r>
            <a:endParaRPr lang="en-US" dirty="0"/>
          </a:p>
          <a:p>
            <a:pPr lvl="1"/>
            <a:r>
              <a:rPr lang="en-US" dirty="0">
                <a:solidFill>
                  <a:srgbClr val="FF0000"/>
                </a:solidFill>
              </a:rPr>
              <a:t>Chris Enright </a:t>
            </a:r>
            <a:r>
              <a:rPr lang="en-US" dirty="0"/>
              <a:t>– </a:t>
            </a:r>
            <a:r>
              <a:rPr lang="en-US" dirty="0">
                <a:hlinkClick r:id="rId12"/>
              </a:rPr>
              <a:t>chrisenrightafa@gmail.com</a:t>
            </a:r>
            <a:endParaRPr lang="en-US" dirty="0"/>
          </a:p>
          <a:p>
            <a:pPr lvl="1"/>
            <a:r>
              <a:rPr lang="en-US" dirty="0"/>
              <a:t>Bob </a:t>
            </a:r>
            <a:r>
              <a:rPr lang="en-US" dirty="0" err="1"/>
              <a:t>Feminella</a:t>
            </a:r>
            <a:r>
              <a:rPr lang="en-US" dirty="0"/>
              <a:t> – </a:t>
            </a:r>
            <a:r>
              <a:rPr lang="en-US" dirty="0">
                <a:hlinkClick r:id="rId13"/>
              </a:rPr>
              <a:t>professorrnf@optonline.net</a:t>
            </a:r>
            <a:endParaRPr lang="en-US" dirty="0"/>
          </a:p>
          <a:p>
            <a:pPr lvl="1"/>
            <a:r>
              <a:rPr lang="en-US" dirty="0"/>
              <a:t>Paul </a:t>
            </a:r>
            <a:r>
              <a:rPr lang="en-US" dirty="0" err="1"/>
              <a:t>Guadagnino</a:t>
            </a:r>
            <a:r>
              <a:rPr lang="en-US" dirty="0"/>
              <a:t> – </a:t>
            </a:r>
            <a:r>
              <a:rPr lang="en-US" dirty="0">
                <a:hlinkClick r:id="rId14"/>
              </a:rPr>
              <a:t>paul.guadagnino@gmail.com</a:t>
            </a:r>
            <a:endParaRPr lang="en-US" dirty="0"/>
          </a:p>
          <a:p>
            <a:pPr lvl="1"/>
            <a:r>
              <a:rPr lang="en-US" dirty="0"/>
              <a:t>Garry Ouellette – </a:t>
            </a:r>
            <a:r>
              <a:rPr lang="en-US" dirty="0">
                <a:hlinkClick r:id="rId15"/>
              </a:rPr>
              <a:t>garry.ouellette@ncc.edu</a:t>
            </a:r>
            <a:endParaRPr lang="en-US" dirty="0"/>
          </a:p>
          <a:p>
            <a:pPr lvl="1"/>
            <a:r>
              <a:rPr lang="en-US" dirty="0"/>
              <a:t>Ethel Weeks – </a:t>
            </a:r>
            <a:r>
              <a:rPr lang="en-US" dirty="0">
                <a:hlinkClick r:id="rId16"/>
              </a:rPr>
              <a:t>ethel.weeks@ncc.edu</a:t>
            </a: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358A83CC-A15A-407F-B7B7-BC35D34A453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6314506"/>
      </p:ext>
    </p:extLst>
  </p:cSld>
  <p:clrMapOvr>
    <a:masterClrMapping/>
  </p:clrMapOvr>
  <mc:AlternateContent xmlns:mc="http://schemas.openxmlformats.org/markup-compatibility/2006" xmlns:p14="http://schemas.microsoft.com/office/powerpoint/2010/main">
    <mc:Choice Requires="p14">
      <p:transition spd="slow" p14:dur="2000" advTm="42166"/>
    </mc:Choice>
    <mc:Fallback xmlns="">
      <p:transition spd="slow" advTm="4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A48D-0A51-4DA6-A83C-E8E61CE78EC1}"/>
              </a:ext>
            </a:extLst>
          </p:cNvPr>
          <p:cNvSpPr>
            <a:spLocks noGrp="1"/>
          </p:cNvSpPr>
          <p:nvPr>
            <p:ph type="title"/>
          </p:nvPr>
        </p:nvSpPr>
        <p:spPr/>
        <p:txBody>
          <a:bodyPr/>
          <a:lstStyle/>
          <a:p>
            <a:pPr algn="ctr"/>
            <a:r>
              <a:rPr lang="en-US" b="1" u="sng" dirty="0"/>
              <a:t>COLLEGE CONTACT INFORMATION</a:t>
            </a:r>
          </a:p>
        </p:txBody>
      </p:sp>
      <p:sp>
        <p:nvSpPr>
          <p:cNvPr id="3" name="Content Placeholder 2">
            <a:extLst>
              <a:ext uri="{FF2B5EF4-FFF2-40B4-BE49-F238E27FC236}">
                <a16:creationId xmlns:a16="http://schemas.microsoft.com/office/drawing/2014/main" id="{2F746BB1-3FA2-41C3-8978-9A61042DEE2F}"/>
              </a:ext>
            </a:extLst>
          </p:cNvPr>
          <p:cNvSpPr>
            <a:spLocks noGrp="1"/>
          </p:cNvSpPr>
          <p:nvPr>
            <p:ph idx="1"/>
          </p:nvPr>
        </p:nvSpPr>
        <p:spPr/>
        <p:txBody>
          <a:bodyPr/>
          <a:lstStyle/>
          <a:p>
            <a:r>
              <a:rPr lang="en-US" b="1" dirty="0"/>
              <a:t>NCC General Information Line: </a:t>
            </a:r>
            <a:r>
              <a:rPr lang="en-US" dirty="0"/>
              <a:t>516-572-7501</a:t>
            </a:r>
          </a:p>
          <a:p>
            <a:endParaRPr lang="en-US" b="1" dirty="0"/>
          </a:p>
          <a:p>
            <a:r>
              <a:rPr lang="en-US" b="1" dirty="0"/>
              <a:t>Public Safety (General Info): </a:t>
            </a:r>
            <a:r>
              <a:rPr lang="en-US" dirty="0"/>
              <a:t>516-572-7100</a:t>
            </a:r>
          </a:p>
          <a:p>
            <a:r>
              <a:rPr lang="en-US" b="1" dirty="0"/>
              <a:t>Public Safety (Emergency Line): </a:t>
            </a:r>
            <a:r>
              <a:rPr lang="en-US" dirty="0"/>
              <a:t>516-572-7111</a:t>
            </a:r>
          </a:p>
          <a:p>
            <a:endParaRPr lang="en-US" b="1" dirty="0"/>
          </a:p>
          <a:p>
            <a:r>
              <a:rPr lang="en-US" b="1" dirty="0"/>
              <a:t>Physical Plant (Work Orders): </a:t>
            </a:r>
            <a:r>
              <a:rPr lang="en-US" dirty="0"/>
              <a:t>516-572-7677</a:t>
            </a:r>
          </a:p>
          <a:p>
            <a:pPr lvl="1"/>
            <a:r>
              <a:rPr lang="en-US" b="1" dirty="0"/>
              <a:t>If you need tor report something in need of repair after normal business hours, contact Public Safety at 2-7100 and they will dispatch the appropriate personnel.</a:t>
            </a:r>
          </a:p>
        </p:txBody>
      </p:sp>
      <p:pic>
        <p:nvPicPr>
          <p:cNvPr id="5" name="Audio 4">
            <a:hlinkClick r:id="" action="ppaction://media"/>
            <a:extLst>
              <a:ext uri="{FF2B5EF4-FFF2-40B4-BE49-F238E27FC236}">
                <a16:creationId xmlns:a16="http://schemas.microsoft.com/office/drawing/2014/main" id="{5AE15C41-986B-4EEC-9EF9-8113309CDA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9053503"/>
      </p:ext>
    </p:extLst>
  </p:cSld>
  <p:clrMapOvr>
    <a:masterClrMapping/>
  </p:clrMapOvr>
  <mc:AlternateContent xmlns:mc="http://schemas.openxmlformats.org/markup-compatibility/2006" xmlns:p14="http://schemas.microsoft.com/office/powerpoint/2010/main">
    <mc:Choice Requires="p14">
      <p:transition spd="slow" p14:dur="2000" advTm="112178"/>
    </mc:Choice>
    <mc:Fallback xmlns="">
      <p:transition spd="slow" advTm="11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43C1-2452-4A94-9631-CF8470B66C49}"/>
              </a:ext>
            </a:extLst>
          </p:cNvPr>
          <p:cNvSpPr>
            <a:spLocks noGrp="1"/>
          </p:cNvSpPr>
          <p:nvPr>
            <p:ph type="title"/>
          </p:nvPr>
        </p:nvSpPr>
        <p:spPr/>
        <p:txBody>
          <a:bodyPr/>
          <a:lstStyle/>
          <a:p>
            <a:pPr algn="ctr"/>
            <a:r>
              <a:rPr lang="en-US" b="1" u="sng" dirty="0"/>
              <a:t>MEMBERSHIP</a:t>
            </a:r>
          </a:p>
        </p:txBody>
      </p:sp>
      <p:sp>
        <p:nvSpPr>
          <p:cNvPr id="3" name="Content Placeholder 2">
            <a:extLst>
              <a:ext uri="{FF2B5EF4-FFF2-40B4-BE49-F238E27FC236}">
                <a16:creationId xmlns:a16="http://schemas.microsoft.com/office/drawing/2014/main" id="{6D09CB45-EF44-4C0D-89B2-17CD9538BF43}"/>
              </a:ext>
            </a:extLst>
          </p:cNvPr>
          <p:cNvSpPr>
            <a:spLocks noGrp="1"/>
          </p:cNvSpPr>
          <p:nvPr>
            <p:ph idx="1"/>
          </p:nvPr>
        </p:nvSpPr>
        <p:spPr/>
        <p:txBody>
          <a:bodyPr>
            <a:normAutofit lnSpcReduction="10000"/>
          </a:bodyPr>
          <a:lstStyle/>
          <a:p>
            <a:r>
              <a:rPr lang="en-US" dirty="0"/>
              <a:t>All adjunct faculty of Nassau Community College, including classroom faculty, librarians, technical assistants, administrative assistants, technologists, applied music tutors, counselors, interpreters for the deaf, or other titles provided for under NY State Law or rulings, are eligible for membership.</a:t>
            </a:r>
          </a:p>
          <a:p>
            <a:endParaRPr lang="en-US" dirty="0"/>
          </a:p>
          <a:p>
            <a:r>
              <a:rPr lang="en-US" b="1" dirty="0"/>
              <a:t>Regular Membership: </a:t>
            </a:r>
            <a:r>
              <a:rPr lang="en-US" dirty="0"/>
              <a:t>with the right to vote, is held by those who are working at the time the electorate is determined or during the current or previous academic year, or are on release time or on special assignment, and must be in good standing at the time the electorate is determined.</a:t>
            </a:r>
            <a:endParaRPr lang="en-US" b="1" dirty="0"/>
          </a:p>
        </p:txBody>
      </p:sp>
      <p:pic>
        <p:nvPicPr>
          <p:cNvPr id="12" name="Audio 11">
            <a:hlinkClick r:id="" action="ppaction://media"/>
            <a:extLst>
              <a:ext uri="{FF2B5EF4-FFF2-40B4-BE49-F238E27FC236}">
                <a16:creationId xmlns:a16="http://schemas.microsoft.com/office/drawing/2014/main" id="{79DFE369-FF41-4A65-892C-6D4326444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3449711"/>
      </p:ext>
    </p:extLst>
  </p:cSld>
  <p:clrMapOvr>
    <a:masterClrMapping/>
  </p:clrMapOvr>
  <mc:AlternateContent xmlns:mc="http://schemas.openxmlformats.org/markup-compatibility/2006" xmlns:p14="http://schemas.microsoft.com/office/powerpoint/2010/main">
    <mc:Choice Requires="p14">
      <p:transition spd="slow" p14:dur="2000" advTm="44886"/>
    </mc:Choice>
    <mc:Fallback xmlns="">
      <p:transition spd="slow" advTm="4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43C1-2452-4A94-9631-CF8470B66C49}"/>
              </a:ext>
            </a:extLst>
          </p:cNvPr>
          <p:cNvSpPr>
            <a:spLocks noGrp="1"/>
          </p:cNvSpPr>
          <p:nvPr>
            <p:ph type="title"/>
          </p:nvPr>
        </p:nvSpPr>
        <p:spPr/>
        <p:txBody>
          <a:bodyPr/>
          <a:lstStyle/>
          <a:p>
            <a:pPr algn="ctr"/>
            <a:r>
              <a:rPr lang="en-US" b="1" u="sng" dirty="0"/>
              <a:t>MEMBERSHIP</a:t>
            </a:r>
          </a:p>
        </p:txBody>
      </p:sp>
      <p:sp>
        <p:nvSpPr>
          <p:cNvPr id="3" name="Content Placeholder 2">
            <a:extLst>
              <a:ext uri="{FF2B5EF4-FFF2-40B4-BE49-F238E27FC236}">
                <a16:creationId xmlns:a16="http://schemas.microsoft.com/office/drawing/2014/main" id="{6D09CB45-EF44-4C0D-89B2-17CD9538BF43}"/>
              </a:ext>
            </a:extLst>
          </p:cNvPr>
          <p:cNvSpPr>
            <a:spLocks noGrp="1"/>
          </p:cNvSpPr>
          <p:nvPr>
            <p:ph idx="1"/>
          </p:nvPr>
        </p:nvSpPr>
        <p:spPr/>
        <p:txBody>
          <a:bodyPr>
            <a:normAutofit/>
          </a:bodyPr>
          <a:lstStyle/>
          <a:p>
            <a:r>
              <a:rPr lang="en-US" b="1" dirty="0"/>
              <a:t>Associate Membership: </a:t>
            </a:r>
            <a:r>
              <a:rPr lang="en-US" dirty="0"/>
              <a:t>with the right to vote, shall be available to/for those individuals who have not been working due to lack or assignment within the past two (2) academic years, have not officially retired, and have paid in full an annual $50 Associate Member dues fee.</a:t>
            </a:r>
            <a:endParaRPr lang="en-US" b="1" dirty="0"/>
          </a:p>
          <a:p>
            <a:endParaRPr lang="en-US" dirty="0"/>
          </a:p>
          <a:p>
            <a:r>
              <a:rPr lang="en-US" b="1" dirty="0"/>
              <a:t>Affiliate Membership: </a:t>
            </a:r>
            <a:r>
              <a:rPr lang="en-US" dirty="0"/>
              <a:t>with no right to vote, shall be available to those who retired from active service at Nassau Community College and wish to maintain a relationship with the Association, upon the payment of an annual $10 Affiliate Member dues fee.</a:t>
            </a:r>
          </a:p>
        </p:txBody>
      </p:sp>
      <p:pic>
        <p:nvPicPr>
          <p:cNvPr id="4" name="Audio 3">
            <a:hlinkClick r:id="" action="ppaction://media"/>
            <a:extLst>
              <a:ext uri="{FF2B5EF4-FFF2-40B4-BE49-F238E27FC236}">
                <a16:creationId xmlns:a16="http://schemas.microsoft.com/office/drawing/2014/main" id="{A1626B10-C9A1-478D-AB53-27A00448A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1020293"/>
      </p:ext>
    </p:extLst>
  </p:cSld>
  <p:clrMapOvr>
    <a:masterClrMapping/>
  </p:clrMapOvr>
  <mc:AlternateContent xmlns:mc="http://schemas.openxmlformats.org/markup-compatibility/2006" xmlns:p14="http://schemas.microsoft.com/office/powerpoint/2010/main">
    <mc:Choice Requires="p14">
      <p:transition spd="slow" p14:dur="2000" advTm="35399"/>
    </mc:Choice>
    <mc:Fallback xmlns="">
      <p:transition spd="slow" advTm="3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0A15-1A80-4761-AA8C-2AA204208616}"/>
              </a:ext>
            </a:extLst>
          </p:cNvPr>
          <p:cNvSpPr>
            <a:spLocks noGrp="1"/>
          </p:cNvSpPr>
          <p:nvPr>
            <p:ph type="title"/>
          </p:nvPr>
        </p:nvSpPr>
        <p:spPr>
          <a:xfrm>
            <a:off x="838200" y="128587"/>
            <a:ext cx="10515600" cy="1325563"/>
          </a:xfrm>
        </p:spPr>
        <p:txBody>
          <a:bodyPr/>
          <a:lstStyle/>
          <a:p>
            <a:pPr algn="ctr"/>
            <a:r>
              <a:rPr lang="en-US" b="1" u="sng" dirty="0"/>
              <a:t>TANGIBLE MEMBER BENEFITS</a:t>
            </a:r>
          </a:p>
        </p:txBody>
      </p:sp>
      <p:sp>
        <p:nvSpPr>
          <p:cNvPr id="3" name="Content Placeholder 2">
            <a:extLst>
              <a:ext uri="{FF2B5EF4-FFF2-40B4-BE49-F238E27FC236}">
                <a16:creationId xmlns:a16="http://schemas.microsoft.com/office/drawing/2014/main" id="{C15B54AC-CFBD-479A-9053-B8F2AE7EB833}"/>
              </a:ext>
            </a:extLst>
          </p:cNvPr>
          <p:cNvSpPr>
            <a:spLocks noGrp="1"/>
          </p:cNvSpPr>
          <p:nvPr>
            <p:ph idx="1"/>
          </p:nvPr>
        </p:nvSpPr>
        <p:spPr>
          <a:xfrm>
            <a:off x="838200" y="1454150"/>
            <a:ext cx="10515600" cy="4351338"/>
          </a:xfrm>
        </p:spPr>
        <p:txBody>
          <a:bodyPr>
            <a:noAutofit/>
          </a:bodyPr>
          <a:lstStyle/>
          <a:p>
            <a:pPr marL="514350" indent="-514350">
              <a:buAutoNum type="arabicPeriod"/>
            </a:pPr>
            <a:r>
              <a:rPr lang="en-US" sz="1850" dirty="0"/>
              <a:t>The ability to run for office.</a:t>
            </a:r>
          </a:p>
          <a:p>
            <a:pPr marL="514350" indent="-514350">
              <a:buAutoNum type="arabicPeriod"/>
            </a:pPr>
            <a:r>
              <a:rPr lang="en-US" sz="1850" dirty="0"/>
              <a:t>The ability to vote in elections.</a:t>
            </a:r>
          </a:p>
          <a:p>
            <a:pPr marL="514350" indent="-514350">
              <a:buAutoNum type="arabicPeriod"/>
            </a:pPr>
            <a:r>
              <a:rPr lang="en-US" sz="1850" dirty="0"/>
              <a:t>The ability to attend union events and parties.</a:t>
            </a:r>
          </a:p>
          <a:p>
            <a:pPr marL="514350" indent="-514350">
              <a:buAutoNum type="arabicPeriod"/>
            </a:pPr>
            <a:r>
              <a:rPr lang="en-US" sz="1850" dirty="0"/>
              <a:t>The ability to attend union meetings and make your voice heard.</a:t>
            </a:r>
          </a:p>
          <a:p>
            <a:pPr marL="514350" indent="-514350">
              <a:buAutoNum type="arabicPeriod"/>
            </a:pPr>
            <a:r>
              <a:rPr lang="en-US" sz="1850" dirty="0"/>
              <a:t>The ability to apply for reimbursement to meetings/conferences in your discipline.</a:t>
            </a:r>
          </a:p>
          <a:p>
            <a:pPr marL="514350" indent="-514350">
              <a:buAutoNum type="arabicPeriod"/>
            </a:pPr>
            <a:r>
              <a:rPr lang="en-US" sz="1850" dirty="0"/>
              <a:t>The ability to take advantage of additional work opportunities through grants that the union secures.</a:t>
            </a:r>
          </a:p>
          <a:p>
            <a:pPr marL="514350" indent="-514350">
              <a:buAutoNum type="arabicPeriod"/>
            </a:pPr>
            <a:r>
              <a:rPr lang="en-US" sz="1850" dirty="0"/>
              <a:t>The ability to participate in member only reduced group rate offers.  We have currently secured a dental, prescription, vision plans and various insurance products.</a:t>
            </a:r>
          </a:p>
          <a:p>
            <a:pPr marL="514350" indent="-514350">
              <a:buAutoNum type="arabicPeriod"/>
            </a:pPr>
            <a:r>
              <a:rPr lang="en-US" sz="1850" dirty="0"/>
              <a:t>Union members have a Department Representative (DR) that they can see for confidential advice of any problem they might have in their department.</a:t>
            </a:r>
          </a:p>
          <a:p>
            <a:pPr marL="514350" indent="-514350">
              <a:buAutoNum type="arabicPeriod"/>
            </a:pPr>
            <a:r>
              <a:rPr lang="en-US" sz="1850" dirty="0"/>
              <a:t>You also have 24/7/365 access to the union officials by emailing us at </a:t>
            </a:r>
            <a:r>
              <a:rPr lang="en-US" sz="1850" dirty="0">
                <a:hlinkClick r:id="rId4"/>
              </a:rPr>
              <a:t>admin@myafaonline.org</a:t>
            </a:r>
            <a:r>
              <a:rPr lang="en-US" sz="1850" dirty="0"/>
              <a:t> – this email is monitored daily even on holidays.</a:t>
            </a:r>
          </a:p>
          <a:p>
            <a:pPr marL="514350" indent="-514350">
              <a:buAutoNum type="arabicPeriod"/>
            </a:pPr>
            <a:r>
              <a:rPr lang="en-US" sz="1850" dirty="0"/>
              <a:t>Full access to our website’s Resources Center that includes adjunct orientation material/handbook, our current employment contract and wage tables and many more vital adjunct documents.</a:t>
            </a:r>
          </a:p>
        </p:txBody>
      </p:sp>
      <p:pic>
        <p:nvPicPr>
          <p:cNvPr id="4" name="Audio 3">
            <a:hlinkClick r:id="" action="ppaction://media"/>
            <a:extLst>
              <a:ext uri="{FF2B5EF4-FFF2-40B4-BE49-F238E27FC236}">
                <a16:creationId xmlns:a16="http://schemas.microsoft.com/office/drawing/2014/main" id="{2F15F0EB-B1CC-4553-894D-4D2A43391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486299"/>
      </p:ext>
    </p:extLst>
  </p:cSld>
  <p:clrMapOvr>
    <a:masterClrMapping/>
  </p:clrMapOvr>
  <mc:AlternateContent xmlns:mc="http://schemas.openxmlformats.org/markup-compatibility/2006" xmlns:p14="http://schemas.microsoft.com/office/powerpoint/2010/main">
    <mc:Choice Requires="p14">
      <p:transition spd="slow" p14:dur="2000" advTm="93869"/>
    </mc:Choice>
    <mc:Fallback xmlns="">
      <p:transition spd="slow" advTm="9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0A15-1A80-4761-AA8C-2AA204208616}"/>
              </a:ext>
            </a:extLst>
          </p:cNvPr>
          <p:cNvSpPr>
            <a:spLocks noGrp="1"/>
          </p:cNvSpPr>
          <p:nvPr>
            <p:ph type="title"/>
          </p:nvPr>
        </p:nvSpPr>
        <p:spPr>
          <a:xfrm>
            <a:off x="838200" y="128587"/>
            <a:ext cx="10515600" cy="1325563"/>
          </a:xfrm>
        </p:spPr>
        <p:txBody>
          <a:bodyPr/>
          <a:lstStyle/>
          <a:p>
            <a:pPr algn="ctr"/>
            <a:r>
              <a:rPr lang="en-US" b="1" u="sng" dirty="0"/>
              <a:t>INTANGIBLE MEMBER BENEFITS</a:t>
            </a:r>
          </a:p>
        </p:txBody>
      </p:sp>
      <p:sp>
        <p:nvSpPr>
          <p:cNvPr id="3" name="Content Placeholder 2">
            <a:extLst>
              <a:ext uri="{FF2B5EF4-FFF2-40B4-BE49-F238E27FC236}">
                <a16:creationId xmlns:a16="http://schemas.microsoft.com/office/drawing/2014/main" id="{C15B54AC-CFBD-479A-9053-B8F2AE7EB833}"/>
              </a:ext>
            </a:extLst>
          </p:cNvPr>
          <p:cNvSpPr>
            <a:spLocks noGrp="1"/>
          </p:cNvSpPr>
          <p:nvPr>
            <p:ph idx="1"/>
          </p:nvPr>
        </p:nvSpPr>
        <p:spPr>
          <a:xfrm>
            <a:off x="838200" y="1454150"/>
            <a:ext cx="10515600" cy="4351338"/>
          </a:xfrm>
        </p:spPr>
        <p:txBody>
          <a:bodyPr>
            <a:noAutofit/>
          </a:bodyPr>
          <a:lstStyle/>
          <a:p>
            <a:pPr marL="0" indent="0">
              <a:buNone/>
            </a:pPr>
            <a:r>
              <a:rPr lang="en-US" sz="1850" dirty="0"/>
              <a:t>We are witnessing an ever-increasing number of allegations being brought up against faculty members by students and others.  These allegations include harassment, discrimination, college policy violations, etc.  The college by law must fully investigate every allegation that is lodged.  Faculty members are summoned to administrative hearings that usually include the Affirmative Action officer and college attorneys.  These hearings are very serious as the faculty member’s position could be at risk. </a:t>
            </a:r>
          </a:p>
          <a:p>
            <a:pPr marL="0" indent="0">
              <a:buNone/>
            </a:pPr>
            <a:endParaRPr lang="en-US" sz="1850" dirty="0"/>
          </a:p>
          <a:p>
            <a:pPr marL="0" indent="0">
              <a:buNone/>
            </a:pPr>
            <a:r>
              <a:rPr lang="en-US" sz="1850" b="1" dirty="0"/>
              <a:t>Under new NYS laws, non-union members no longer receive union representation at these meetings.  </a:t>
            </a:r>
            <a:r>
              <a:rPr lang="en-US" sz="1850" dirty="0"/>
              <a:t>Non-union members must hire an attorney at their own expense.  Union members will have their union accompany them to such hearings.  In the event that we must enlist our attorney on behalf of the member we will do so.  We have one of the premier labor attorneys in the country.  </a:t>
            </a:r>
          </a:p>
          <a:p>
            <a:pPr marL="0" indent="0">
              <a:buNone/>
            </a:pPr>
            <a:endParaRPr lang="en-US" sz="1850" dirty="0"/>
          </a:p>
          <a:p>
            <a:pPr marL="0" indent="0">
              <a:buNone/>
            </a:pPr>
            <a:r>
              <a:rPr lang="en-US" sz="1850" b="1" dirty="0"/>
              <a:t>Under new federal laws, non-union members do not receive full grievance protections.  </a:t>
            </a:r>
            <a:r>
              <a:rPr lang="en-US" sz="1850" dirty="0"/>
              <a:t>So while we have one of the most powerful adjunct contracts across our nation, if any of the terms of the contract are violated, a non-union member will have to hire their own attorney to defend the contract where an AFA member will receive full representation by the union to defend their contract.</a:t>
            </a:r>
          </a:p>
          <a:p>
            <a:pPr marL="0" indent="0">
              <a:buNone/>
            </a:pPr>
            <a:endParaRPr lang="en-US" sz="1850" dirty="0"/>
          </a:p>
        </p:txBody>
      </p:sp>
      <p:pic>
        <p:nvPicPr>
          <p:cNvPr id="6" name="Audio 5">
            <a:hlinkClick r:id="" action="ppaction://media"/>
            <a:extLst>
              <a:ext uri="{FF2B5EF4-FFF2-40B4-BE49-F238E27FC236}">
                <a16:creationId xmlns:a16="http://schemas.microsoft.com/office/drawing/2014/main" id="{AFADD7DD-5D00-4248-8F83-4BBC7DA2E9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4279092"/>
      </p:ext>
    </p:extLst>
  </p:cSld>
  <p:clrMapOvr>
    <a:masterClrMapping/>
  </p:clrMapOvr>
  <mc:AlternateContent xmlns:mc="http://schemas.openxmlformats.org/markup-compatibility/2006" xmlns:p14="http://schemas.microsoft.com/office/powerpoint/2010/main">
    <mc:Choice Requires="p14">
      <p:transition spd="slow" p14:dur="2000" advTm="60066"/>
    </mc:Choice>
    <mc:Fallback xmlns="">
      <p:transition spd="slow" advTm="6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A755-7ED1-4630-A12B-9E5E9ABEC154}"/>
              </a:ext>
            </a:extLst>
          </p:cNvPr>
          <p:cNvSpPr>
            <a:spLocks noGrp="1"/>
          </p:cNvSpPr>
          <p:nvPr>
            <p:ph type="title"/>
          </p:nvPr>
        </p:nvSpPr>
        <p:spPr>
          <a:xfrm>
            <a:off x="838200" y="184485"/>
            <a:ext cx="10515600" cy="1325563"/>
          </a:xfrm>
        </p:spPr>
        <p:txBody>
          <a:bodyPr/>
          <a:lstStyle/>
          <a:p>
            <a:pPr algn="ctr"/>
            <a:r>
              <a:rPr lang="en-US" b="1" u="sng" dirty="0"/>
              <a:t>UNION DUES</a:t>
            </a:r>
          </a:p>
        </p:txBody>
      </p:sp>
      <p:sp>
        <p:nvSpPr>
          <p:cNvPr id="3" name="Content Placeholder 2">
            <a:extLst>
              <a:ext uri="{FF2B5EF4-FFF2-40B4-BE49-F238E27FC236}">
                <a16:creationId xmlns:a16="http://schemas.microsoft.com/office/drawing/2014/main" id="{6D65DB88-2F12-4793-8AB0-76299D1D730B}"/>
              </a:ext>
            </a:extLst>
          </p:cNvPr>
          <p:cNvSpPr>
            <a:spLocks noGrp="1"/>
          </p:cNvSpPr>
          <p:nvPr>
            <p:ph idx="1"/>
          </p:nvPr>
        </p:nvSpPr>
        <p:spPr>
          <a:xfrm>
            <a:off x="838200" y="1347536"/>
            <a:ext cx="10515600" cy="5325979"/>
          </a:xfrm>
        </p:spPr>
        <p:txBody>
          <a:bodyPr>
            <a:normAutofit/>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Members of the AFA pay membership dues, which is an amount dependent on income earned and is automatically deducted from each paycheck. The payment of dues ensures the member is an active member with all rights of membership. </a:t>
            </a: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There are four levels of dues depending on the amount earned in a semester.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u="sng" dirty="0">
                <a:effectLst/>
                <a:latin typeface="Arial" panose="020B0604020202020204" pitchFamily="34" charset="0"/>
                <a:ea typeface="Calibri" panose="020F0502020204030204" pitchFamily="34" charset="0"/>
                <a:cs typeface="Times New Roman" panose="02020603050405020304" pitchFamily="18" charset="0"/>
              </a:rPr>
              <a:t>Amount Earned/Semester</a:t>
            </a:r>
            <a:r>
              <a:rPr lang="en-US" dirty="0">
                <a:effectLst/>
                <a:latin typeface="Arial" panose="020B0604020202020204" pitchFamily="34" charset="0"/>
                <a:ea typeface="Calibri" panose="020F0502020204030204" pitchFamily="34" charset="0"/>
                <a:cs typeface="Times New Roman" panose="02020603050405020304" pitchFamily="18" charset="0"/>
              </a:rPr>
              <a:t>				</a:t>
            </a:r>
            <a:r>
              <a:rPr lang="en-US" b="1" u="sng" dirty="0">
                <a:effectLst/>
                <a:latin typeface="Arial" panose="020B0604020202020204" pitchFamily="34" charset="0"/>
                <a:ea typeface="Calibri" panose="020F0502020204030204" pitchFamily="34" charset="0"/>
                <a:cs typeface="Times New Roman" panose="02020603050405020304" pitchFamily="18" charset="0"/>
              </a:rPr>
              <a:t>Dues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Less than $800.00						None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$800.00 to $1,600.00					         $ 60.00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$1,601 to $2,400.00					         $ 110.00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Above $2,400.00					</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a:effectLst/>
                <a:latin typeface="Arial" panose="020B0604020202020204" pitchFamily="34" charset="0"/>
                <a:ea typeface="Calibri" panose="020F0502020204030204" pitchFamily="34" charset="0"/>
                <a:cs typeface="Times New Roman" panose="02020603050405020304" pitchFamily="18" charset="0"/>
              </a:rPr>
              <a:t>$ 170.00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Audio 6">
            <a:hlinkClick r:id="" action="ppaction://media"/>
            <a:extLst>
              <a:ext uri="{FF2B5EF4-FFF2-40B4-BE49-F238E27FC236}">
                <a16:creationId xmlns:a16="http://schemas.microsoft.com/office/drawing/2014/main" id="{5002E420-C7BC-4086-908F-DC3F04281B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6158052"/>
      </p:ext>
    </p:extLst>
  </p:cSld>
  <p:clrMapOvr>
    <a:masterClrMapping/>
  </p:clrMapOvr>
  <mc:AlternateContent xmlns:mc="http://schemas.openxmlformats.org/markup-compatibility/2006" xmlns:p14="http://schemas.microsoft.com/office/powerpoint/2010/main">
    <mc:Choice Requires="p14">
      <p:transition spd="slow" p14:dur="2000" advTm="53718"/>
    </mc:Choice>
    <mc:Fallback xmlns="">
      <p:transition spd="slow" advTm="53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2650</Words>
  <Application>Microsoft Office PowerPoint</Application>
  <PresentationFormat>Widescreen</PresentationFormat>
  <Paragraphs>160</Paragraphs>
  <Slides>27</Slides>
  <Notes>6</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AFA New Member Orientation</vt:lpstr>
      <vt:lpstr>AFA CONTACT INFORMATION</vt:lpstr>
      <vt:lpstr>AFA OFFICERS AND EXECUTIVE BOARD</vt:lpstr>
      <vt:lpstr>COLLEGE CONTACT INFORMATION</vt:lpstr>
      <vt:lpstr>MEMBERSHIP</vt:lpstr>
      <vt:lpstr>MEMBERSHIP</vt:lpstr>
      <vt:lpstr>TANGIBLE MEMBER BENEFITS</vt:lpstr>
      <vt:lpstr>INTANGIBLE MEMBER BENEFITS</vt:lpstr>
      <vt:lpstr>UNION DUES</vt:lpstr>
      <vt:lpstr>UNION DUES</vt:lpstr>
      <vt:lpstr>ABSENCE/LEAVE ENTITLEMENT</vt:lpstr>
      <vt:lpstr>SNOW DAYS/EMERGENCY DAYS</vt:lpstr>
      <vt:lpstr>PENSION</vt:lpstr>
      <vt:lpstr>Members Currently Part of a Retirement System</vt:lpstr>
      <vt:lpstr>Members NOT Currently  Part of a Retirement System</vt:lpstr>
      <vt:lpstr>SENIORITY/CONTACT HOURS</vt:lpstr>
      <vt:lpstr>REAPPOINTMENT/COURSE ASSIGNMENTS</vt:lpstr>
      <vt:lpstr>REAPPOINTMENT/COURSE ASSIGNMENTS</vt:lpstr>
      <vt:lpstr>AVAILABILITY FORMS</vt:lpstr>
      <vt:lpstr>AVAILABILITY FORMS</vt:lpstr>
      <vt:lpstr>GRIEVANCES</vt:lpstr>
      <vt:lpstr>CLASSROOM OBSERVATIONS</vt:lpstr>
      <vt:lpstr>GRANT OPPORTUNITIES</vt:lpstr>
      <vt:lpstr>GRANT OPPORTUNITIES</vt:lpstr>
      <vt:lpstr>DAYCARE</vt:lpstr>
      <vt:lpstr>AFA CONTACT INFORMATION</vt:lpstr>
      <vt:lpstr>AFA OFFICERS AND EXECUTIVE BOARD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AFA New Member Orientation</dc:title>
  <dc:creator>Christopher Enright</dc:creator>
  <cp:lastModifiedBy>Enright, Christopher A.</cp:lastModifiedBy>
  <cp:revision>32</cp:revision>
  <dcterms:created xsi:type="dcterms:W3CDTF">2020-10-10T01:16:13Z</dcterms:created>
  <dcterms:modified xsi:type="dcterms:W3CDTF">2023-11-20T12:29:09Z</dcterms:modified>
</cp:coreProperties>
</file>